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Play"/>
      <p:regular r:id="rId16"/>
      <p:bold r:id="rId17"/>
    </p:embeddedFont>
    <p:embeddedFont>
      <p:font typeface="Book Antiqua"/>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gNnFNpqVeAjEBRWDwjK0XZJ0us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ookAntiqua-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BookAntiqua-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bold.fntdata"/><Relationship Id="rId16" Type="http://schemas.openxmlformats.org/officeDocument/2006/relationships/font" Target="fonts/Play-regular.fntdata"/><Relationship Id="rId5" Type="http://schemas.openxmlformats.org/officeDocument/2006/relationships/notesMaster" Target="notesMasters/notesMaster1.xml"/><Relationship Id="rId19" Type="http://schemas.openxmlformats.org/officeDocument/2006/relationships/font" Target="fonts/BookAntiqua-bold.fntdata"/><Relationship Id="rId6" Type="http://schemas.openxmlformats.org/officeDocument/2006/relationships/slide" Target="slides/slide1.xml"/><Relationship Id="rId18" Type="http://schemas.openxmlformats.org/officeDocument/2006/relationships/font" Target="fonts/BookAntiqua-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a632ac8c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a632ac8c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Play"/>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 name="Google Shape;13;p1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 name="Google Shape;14;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2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 name="Google Shape;71;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23"/>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 name="Google Shape;19;p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 name="Google Shape;20;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 name="Google Shape;22;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1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Play"/>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1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757575"/>
              </a:buClr>
              <a:buSzPts val="2400"/>
              <a:buNone/>
              <a:defRPr sz="2400">
                <a:solidFill>
                  <a:srgbClr val="757575"/>
                </a:solidFill>
              </a:defRPr>
            </a:lvl1pPr>
            <a:lvl2pPr indent="-228600" lvl="1" marL="914400" rtl="0" algn="l">
              <a:lnSpc>
                <a:spcPct val="90000"/>
              </a:lnSpc>
              <a:spcBef>
                <a:spcPts val="500"/>
              </a:spcBef>
              <a:spcAft>
                <a:spcPts val="0"/>
              </a:spcAft>
              <a:buClr>
                <a:srgbClr val="757575"/>
              </a:buClr>
              <a:buSzPts val="2000"/>
              <a:buNone/>
              <a:defRPr sz="2000">
                <a:solidFill>
                  <a:srgbClr val="757575"/>
                </a:solidFill>
              </a:defRPr>
            </a:lvl2pPr>
            <a:lvl3pPr indent="-228600" lvl="2" marL="1371600" rtl="0" algn="l">
              <a:lnSpc>
                <a:spcPct val="90000"/>
              </a:lnSpc>
              <a:spcBef>
                <a:spcPts val="500"/>
              </a:spcBef>
              <a:spcAft>
                <a:spcPts val="0"/>
              </a:spcAft>
              <a:buClr>
                <a:srgbClr val="757575"/>
              </a:buClr>
              <a:buSzPts val="1800"/>
              <a:buNone/>
              <a:defRPr sz="1800">
                <a:solidFill>
                  <a:srgbClr val="757575"/>
                </a:solidFill>
              </a:defRPr>
            </a:lvl3pPr>
            <a:lvl4pPr indent="-228600" lvl="3" marL="1828800" rtl="0" algn="l">
              <a:lnSpc>
                <a:spcPct val="90000"/>
              </a:lnSpc>
              <a:spcBef>
                <a:spcPts val="500"/>
              </a:spcBef>
              <a:spcAft>
                <a:spcPts val="0"/>
              </a:spcAft>
              <a:buClr>
                <a:srgbClr val="757575"/>
              </a:buClr>
              <a:buSzPts val="1600"/>
              <a:buNone/>
              <a:defRPr sz="1600">
                <a:solidFill>
                  <a:srgbClr val="757575"/>
                </a:solidFill>
              </a:defRPr>
            </a:lvl4pPr>
            <a:lvl5pPr indent="-228600" lvl="4" marL="2286000" rtl="0" algn="l">
              <a:lnSpc>
                <a:spcPct val="90000"/>
              </a:lnSpc>
              <a:spcBef>
                <a:spcPts val="500"/>
              </a:spcBef>
              <a:spcAft>
                <a:spcPts val="0"/>
              </a:spcAft>
              <a:buClr>
                <a:srgbClr val="757575"/>
              </a:buClr>
              <a:buSzPts val="1600"/>
              <a:buNone/>
              <a:defRPr sz="1600">
                <a:solidFill>
                  <a:srgbClr val="757575"/>
                </a:solidFill>
              </a:defRPr>
            </a:lvl5pPr>
            <a:lvl6pPr indent="-228600" lvl="5" marL="2743200" rtl="0" algn="l">
              <a:lnSpc>
                <a:spcPct val="90000"/>
              </a:lnSpc>
              <a:spcBef>
                <a:spcPts val="500"/>
              </a:spcBef>
              <a:spcAft>
                <a:spcPts val="0"/>
              </a:spcAft>
              <a:buClr>
                <a:srgbClr val="757575"/>
              </a:buClr>
              <a:buSzPts val="1600"/>
              <a:buNone/>
              <a:defRPr sz="1600">
                <a:solidFill>
                  <a:srgbClr val="757575"/>
                </a:solidFill>
              </a:defRPr>
            </a:lvl6pPr>
            <a:lvl7pPr indent="-228600" lvl="6" marL="3200400" rtl="0" algn="l">
              <a:lnSpc>
                <a:spcPct val="90000"/>
              </a:lnSpc>
              <a:spcBef>
                <a:spcPts val="500"/>
              </a:spcBef>
              <a:spcAft>
                <a:spcPts val="0"/>
              </a:spcAft>
              <a:buClr>
                <a:srgbClr val="757575"/>
              </a:buClr>
              <a:buSzPts val="1600"/>
              <a:buNone/>
              <a:defRPr sz="1600">
                <a:solidFill>
                  <a:srgbClr val="757575"/>
                </a:solidFill>
              </a:defRPr>
            </a:lvl7pPr>
            <a:lvl8pPr indent="-228600" lvl="7" marL="3657600" rtl="0" algn="l">
              <a:lnSpc>
                <a:spcPct val="90000"/>
              </a:lnSpc>
              <a:spcBef>
                <a:spcPts val="500"/>
              </a:spcBef>
              <a:spcAft>
                <a:spcPts val="0"/>
              </a:spcAft>
              <a:buClr>
                <a:srgbClr val="757575"/>
              </a:buClr>
              <a:buSzPts val="1600"/>
              <a:buNone/>
              <a:defRPr sz="1600">
                <a:solidFill>
                  <a:srgbClr val="757575"/>
                </a:solidFill>
              </a:defRPr>
            </a:lvl8pPr>
            <a:lvl9pPr indent="-228600" lvl="8" marL="4114800" rtl="0" algn="l">
              <a:lnSpc>
                <a:spcPct val="90000"/>
              </a:lnSpc>
              <a:spcBef>
                <a:spcPts val="500"/>
              </a:spcBef>
              <a:spcAft>
                <a:spcPts val="0"/>
              </a:spcAft>
              <a:buClr>
                <a:srgbClr val="757575"/>
              </a:buClr>
              <a:buSzPts val="1600"/>
              <a:buNone/>
              <a:defRPr sz="1600">
                <a:solidFill>
                  <a:srgbClr val="757575"/>
                </a:solidFill>
              </a:defRPr>
            </a:lvl9pPr>
          </a:lstStyle>
          <a:p/>
        </p:txBody>
      </p:sp>
      <p:sp>
        <p:nvSpPr>
          <p:cNvPr id="31" name="Google Shape;31;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1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7" name="Google Shape;37;p1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8" name="Google Shape;38;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 name="Google Shape;4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1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1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4" name="Google Shape;44;p1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 name="Google Shape;45;p1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6" name="Google Shape;46;p1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7" name="Google Shape;47;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Pla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20"/>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57" name="Google Shape;57;p20"/>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58" name="Google Shape;58;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Pla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21"/>
          <p:cNvSpPr/>
          <p:nvPr>
            <p:ph idx="2" type="pic"/>
          </p:nvPr>
        </p:nvSpPr>
        <p:spPr>
          <a:xfrm>
            <a:off x="5183188" y="987425"/>
            <a:ext cx="6172200" cy="4873500"/>
          </a:xfrm>
          <a:prstGeom prst="rect">
            <a:avLst/>
          </a:prstGeom>
          <a:noFill/>
          <a:ln>
            <a:noFill/>
          </a:ln>
        </p:spPr>
      </p:sp>
      <p:sp>
        <p:nvSpPr>
          <p:cNvPr id="64" name="Google Shape;64;p21"/>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5" name="Google Shape;65;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Play"/>
              <a:buNone/>
              <a:defRPr b="0" i="0" sz="4400" u="none" cap="none" strike="noStrike">
                <a:solidFill>
                  <a:schemeClr val="lt1"/>
                </a:solidFill>
                <a:latin typeface="Play"/>
                <a:ea typeface="Play"/>
                <a:cs typeface="Play"/>
                <a:sym typeface="Pl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2" name="Google Shape;82;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83" name="Google Shape;83;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4" name="Google Shape;84;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5" name="Google Shape;85;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Arial"/>
                <a:ea typeface="Arial"/>
                <a:cs typeface="Arial"/>
                <a:sym typeface="Arial"/>
              </a:defRPr>
            </a:lvl1pPr>
            <a:lvl2pPr indent="0" lvl="1" marL="0" marR="0" rtl="0" algn="r">
              <a:spcBef>
                <a:spcPts val="0"/>
              </a:spcBef>
              <a:buNone/>
              <a:defRPr b="0" sz="1200" u="none">
                <a:solidFill>
                  <a:schemeClr val="lt1"/>
                </a:solidFill>
                <a:latin typeface="Arial"/>
                <a:ea typeface="Arial"/>
                <a:cs typeface="Arial"/>
                <a:sym typeface="Arial"/>
              </a:defRPr>
            </a:lvl2pPr>
            <a:lvl3pPr indent="0" lvl="2" marL="0" marR="0" rtl="0" algn="r">
              <a:spcBef>
                <a:spcPts val="0"/>
              </a:spcBef>
              <a:buNone/>
              <a:defRPr b="0" sz="1200" u="none">
                <a:solidFill>
                  <a:schemeClr val="lt1"/>
                </a:solidFill>
                <a:latin typeface="Arial"/>
                <a:ea typeface="Arial"/>
                <a:cs typeface="Arial"/>
                <a:sym typeface="Arial"/>
              </a:defRPr>
            </a:lvl3pPr>
            <a:lvl4pPr indent="0" lvl="3" marL="0" marR="0" rtl="0" algn="r">
              <a:spcBef>
                <a:spcPts val="0"/>
              </a:spcBef>
              <a:buNone/>
              <a:defRPr b="0" sz="1200" u="none">
                <a:solidFill>
                  <a:schemeClr val="lt1"/>
                </a:solidFill>
                <a:latin typeface="Arial"/>
                <a:ea typeface="Arial"/>
                <a:cs typeface="Arial"/>
                <a:sym typeface="Arial"/>
              </a:defRPr>
            </a:lvl4pPr>
            <a:lvl5pPr indent="0" lvl="4" marL="0" marR="0" rtl="0" algn="r">
              <a:spcBef>
                <a:spcPts val="0"/>
              </a:spcBef>
              <a:buNone/>
              <a:defRPr b="0" sz="1200" u="none">
                <a:solidFill>
                  <a:schemeClr val="lt1"/>
                </a:solidFill>
                <a:latin typeface="Arial"/>
                <a:ea typeface="Arial"/>
                <a:cs typeface="Arial"/>
                <a:sym typeface="Arial"/>
              </a:defRPr>
            </a:lvl5pPr>
            <a:lvl6pPr indent="0" lvl="5" marL="0" marR="0" rtl="0" algn="r">
              <a:spcBef>
                <a:spcPts val="0"/>
              </a:spcBef>
              <a:buNone/>
              <a:defRPr b="0" sz="1200" u="none">
                <a:solidFill>
                  <a:schemeClr val="lt1"/>
                </a:solidFill>
                <a:latin typeface="Arial"/>
                <a:ea typeface="Arial"/>
                <a:cs typeface="Arial"/>
                <a:sym typeface="Arial"/>
              </a:defRPr>
            </a:lvl6pPr>
            <a:lvl7pPr indent="0" lvl="6" marL="0" marR="0" rtl="0" algn="r">
              <a:spcBef>
                <a:spcPts val="0"/>
              </a:spcBef>
              <a:buNone/>
              <a:defRPr b="0" sz="1200" u="none">
                <a:solidFill>
                  <a:schemeClr val="lt1"/>
                </a:solidFill>
                <a:latin typeface="Arial"/>
                <a:ea typeface="Arial"/>
                <a:cs typeface="Arial"/>
                <a:sym typeface="Arial"/>
              </a:defRPr>
            </a:lvl7pPr>
            <a:lvl8pPr indent="0" lvl="7" marL="0" marR="0" rtl="0" algn="r">
              <a:spcBef>
                <a:spcPts val="0"/>
              </a:spcBef>
              <a:buNone/>
              <a:defRPr b="0" sz="1200" u="none">
                <a:solidFill>
                  <a:schemeClr val="lt1"/>
                </a:solidFill>
                <a:latin typeface="Arial"/>
                <a:ea typeface="Arial"/>
                <a:cs typeface="Arial"/>
                <a:sym typeface="Arial"/>
              </a:defRPr>
            </a:lvl8pPr>
            <a:lvl9pPr indent="0" lvl="8" marL="0" marR="0" rtl="0" algn="r">
              <a:spcBef>
                <a:spcPts val="0"/>
              </a:spcBef>
              <a:buNone/>
              <a:defRPr b="0" sz="12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 name="Google Shape;96;p1"/>
          <p:cNvSpPr txBox="1"/>
          <p:nvPr>
            <p:ph type="ctrTitle"/>
          </p:nvPr>
        </p:nvSpPr>
        <p:spPr>
          <a:xfrm>
            <a:off x="568339" y="753626"/>
            <a:ext cx="5860817" cy="3111468"/>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6000"/>
              <a:buFont typeface="Rockwell"/>
              <a:buNone/>
            </a:pPr>
            <a:r>
              <a:rPr b="1" lang="en-GB">
                <a:latin typeface="Rockwell"/>
                <a:ea typeface="Rockwell"/>
                <a:cs typeface="Rockwell"/>
                <a:sym typeface="Rockwell"/>
              </a:rPr>
              <a:t>YouTube Songs Analysis </a:t>
            </a:r>
            <a:br>
              <a:rPr b="1" lang="en-GB">
                <a:latin typeface="Rockwell"/>
                <a:ea typeface="Rockwell"/>
                <a:cs typeface="Rockwell"/>
                <a:sym typeface="Rockwell"/>
              </a:rPr>
            </a:br>
            <a:r>
              <a:rPr b="1" lang="en-GB">
                <a:latin typeface="Rockwell"/>
                <a:ea typeface="Rockwell"/>
                <a:cs typeface="Rockwell"/>
                <a:sym typeface="Rockwell"/>
              </a:rPr>
              <a:t>Using Power BI</a:t>
            </a:r>
            <a:endParaRPr/>
          </a:p>
        </p:txBody>
      </p:sp>
      <p:sp>
        <p:nvSpPr>
          <p:cNvPr id="97" name="Google Shape;97;p1"/>
          <p:cNvSpPr txBox="1"/>
          <p:nvPr>
            <p:ph idx="1" type="subTitle"/>
          </p:nvPr>
        </p:nvSpPr>
        <p:spPr>
          <a:xfrm>
            <a:off x="1802575" y="5042000"/>
            <a:ext cx="4691100" cy="14448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i="1" lang="en-GB">
                <a:latin typeface="Bookman Old Style"/>
                <a:ea typeface="Bookman Old Style"/>
                <a:cs typeface="Bookman Old Style"/>
                <a:sym typeface="Bookman Old Style"/>
              </a:rPr>
              <a:t>Presented by Sangita Deka</a:t>
            </a:r>
            <a:endParaRPr/>
          </a:p>
          <a:p>
            <a:pPr indent="0" lvl="0" marL="0" rtl="0" algn="ctr">
              <a:lnSpc>
                <a:spcPct val="90000"/>
              </a:lnSpc>
              <a:spcBef>
                <a:spcPts val="1000"/>
              </a:spcBef>
              <a:spcAft>
                <a:spcPts val="0"/>
              </a:spcAft>
              <a:buClr>
                <a:schemeClr val="dk1"/>
              </a:buClr>
              <a:buSzPts val="2400"/>
              <a:buNone/>
            </a:pPr>
            <a:r>
              <a:t/>
            </a:r>
            <a:endParaRPr/>
          </a:p>
        </p:txBody>
      </p:sp>
      <p:sp>
        <p:nvSpPr>
          <p:cNvPr id="98" name="Google Shape;98;p1"/>
          <p:cNvSpPr/>
          <p:nvPr/>
        </p:nvSpPr>
        <p:spPr>
          <a:xfrm>
            <a:off x="6604059" y="0"/>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1"/>
          <p:cNvSpPr/>
          <p:nvPr/>
        </p:nvSpPr>
        <p:spPr>
          <a:xfrm>
            <a:off x="7103994" y="5717906"/>
            <a:ext cx="1771609" cy="1140095"/>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A red circle with a white play button&#10;&#10;Description automatically generated" id="100" name="Google Shape;100;p1"/>
          <p:cNvPicPr preferRelativeResize="0"/>
          <p:nvPr/>
        </p:nvPicPr>
        <p:blipFill rotWithShape="1">
          <a:blip r:embed="rId3">
            <a:alphaModFix/>
          </a:blip>
          <a:srcRect b="-13" l="21858" r="21883" t="0"/>
          <a:stretch/>
        </p:blipFill>
        <p:spPr>
          <a:xfrm>
            <a:off x="6595884" y="579740"/>
            <a:ext cx="5178249" cy="5178249"/>
          </a:xfrm>
          <a:custGeom>
            <a:rect b="b" l="l" r="r" t="t"/>
            <a:pathLst>
              <a:path extrusionOk="0" h="3741748" w="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ln>
            <a:noFill/>
          </a:ln>
        </p:spPr>
      </p:pic>
      <p:sp>
        <p:nvSpPr>
          <p:cNvPr id="101" name="Google Shape;101;p1"/>
          <p:cNvSpPr/>
          <p:nvPr/>
        </p:nvSpPr>
        <p:spPr>
          <a:xfrm>
            <a:off x="10567336" y="0"/>
            <a:ext cx="1155142" cy="591009"/>
          </a:xfrm>
          <a:custGeom>
            <a:rect b="b" l="l" r="r" t="t"/>
            <a:pathLst>
              <a:path extrusionOk="0" h="591009" w="1155142">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 name="Google Shape;102;p1"/>
          <p:cNvSpPr/>
          <p:nvPr/>
        </p:nvSpPr>
        <p:spPr>
          <a:xfrm>
            <a:off x="12032259" y="2916245"/>
            <a:ext cx="159741" cy="552996"/>
          </a:xfrm>
          <a:custGeom>
            <a:rect b="b" l="l" r="r" t="t"/>
            <a:pathLst>
              <a:path extrusionOk="0" h="552996" w="159741">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 name="Google Shape;103;p1"/>
          <p:cNvSpPr/>
          <p:nvPr/>
        </p:nvSpPr>
        <p:spPr>
          <a:xfrm>
            <a:off x="6604059" y="6258756"/>
            <a:ext cx="1565940" cy="599245"/>
          </a:xfrm>
          <a:custGeom>
            <a:rect b="b" l="l" r="r" t="t"/>
            <a:pathLst>
              <a:path extrusionOk="0" h="599245" w="1565940">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 name="Google Shape;104;p1"/>
          <p:cNvSpPr/>
          <p:nvPr/>
        </p:nvSpPr>
        <p:spPr>
          <a:xfrm>
            <a:off x="10643820" y="5835649"/>
            <a:ext cx="1548180" cy="1022351"/>
          </a:xfrm>
          <a:custGeom>
            <a:rect b="b" l="l" r="r" t="t"/>
            <a:pathLst>
              <a:path extrusionOk="0" h="1022351" w="1548180">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Teacher with solid fill" id="105" name="Google Shape;105;p1"/>
          <p:cNvPicPr preferRelativeResize="0"/>
          <p:nvPr/>
        </p:nvPicPr>
        <p:blipFill rotWithShape="1">
          <a:blip r:embed="rId4">
            <a:alphaModFix/>
          </a:blip>
          <a:srcRect b="0" l="0" r="0" t="0"/>
          <a:stretch/>
        </p:blipFill>
        <p:spPr>
          <a:xfrm>
            <a:off x="99097" y="4571614"/>
            <a:ext cx="1601273" cy="1687132"/>
          </a:xfrm>
          <a:prstGeom prst="rect">
            <a:avLst/>
          </a:prstGeom>
          <a:noFill/>
          <a:ln>
            <a:noFill/>
          </a:ln>
        </p:spPr>
      </p:pic>
      <p:sp>
        <p:nvSpPr>
          <p:cNvPr id="106" name="Google Shape;106;p1"/>
          <p:cNvSpPr txBox="1"/>
          <p:nvPr/>
        </p:nvSpPr>
        <p:spPr>
          <a:xfrm>
            <a:off x="1231650" y="4169900"/>
            <a:ext cx="51975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0000FF"/>
                </a:solidFill>
                <a:latin typeface="Trebuchet MS"/>
                <a:ea typeface="Trebuchet MS"/>
                <a:cs typeface="Trebuchet MS"/>
                <a:sym typeface="Trebuchet MS"/>
              </a:rPr>
              <a:t>Mentorness Internship Task 3 </a:t>
            </a:r>
            <a:endParaRPr b="1" sz="26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b="1" sz="2600">
              <a:solidFill>
                <a:srgbClr val="0000FF"/>
              </a:solidFill>
              <a:latin typeface="Trebuchet MS"/>
              <a:ea typeface="Trebuchet MS"/>
              <a:cs typeface="Trebuchet MS"/>
              <a:sym typeface="Trebuchet MS"/>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9"/>
          <p:cNvSpPr/>
          <p:nvPr/>
        </p:nvSpPr>
        <p:spPr>
          <a:xfrm>
            <a:off x="0" y="0"/>
            <a:ext cx="1218895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olourful ukuleles on display" id="206" name="Google Shape;206;p9"/>
          <p:cNvPicPr preferRelativeResize="0"/>
          <p:nvPr/>
        </p:nvPicPr>
        <p:blipFill rotWithShape="1">
          <a:blip r:embed="rId3">
            <a:alphaModFix amt="50000"/>
          </a:blip>
          <a:srcRect b="-1" l="0" r="-1" t="15073"/>
          <a:stretch/>
        </p:blipFill>
        <p:spPr>
          <a:xfrm>
            <a:off x="20" y="10"/>
            <a:ext cx="12188930" cy="6857990"/>
          </a:xfrm>
          <a:prstGeom prst="rect">
            <a:avLst/>
          </a:prstGeom>
          <a:noFill/>
          <a:ln>
            <a:noFill/>
          </a:ln>
        </p:spPr>
      </p:pic>
      <p:sp>
        <p:nvSpPr>
          <p:cNvPr id="207" name="Google Shape;207;p9"/>
          <p:cNvSpPr txBox="1"/>
          <p:nvPr>
            <p:ph type="title"/>
          </p:nvPr>
        </p:nvSpPr>
        <p:spPr>
          <a:xfrm>
            <a:off x="1524000" y="1122363"/>
            <a:ext cx="9144000" cy="306324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600"/>
              <a:buFont typeface="Book Antiqua"/>
              <a:buNone/>
            </a:pPr>
            <a:r>
              <a:rPr b="1" lang="en-GB" sz="6600">
                <a:solidFill>
                  <a:schemeClr val="lt1"/>
                </a:solidFill>
                <a:latin typeface="Book Antiqua"/>
                <a:ea typeface="Book Antiqua"/>
                <a:cs typeface="Book Antiqua"/>
                <a:sym typeface="Book Antiqua"/>
              </a:rPr>
              <a:t>THANK YOU!</a:t>
            </a:r>
            <a:endParaRPr/>
          </a:p>
        </p:txBody>
      </p:sp>
      <p:sp>
        <p:nvSpPr>
          <p:cNvPr id="208" name="Google Shape;208;p9"/>
          <p:cNvSpPr/>
          <p:nvPr/>
        </p:nvSpPr>
        <p:spPr>
          <a:xfrm>
            <a:off x="3974206" y="4368623"/>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4901"/>
            </a:srgbClr>
          </a:solidFill>
          <a:ln cap="rnd" cmpd="sng" w="44450">
            <a:solidFill>
              <a:schemeClr val="lt1">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2"/>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2"/>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 name="Google Shape;113;p2"/>
          <p:cNvSpPr txBox="1"/>
          <p:nvPr>
            <p:ph type="title"/>
          </p:nvPr>
        </p:nvSpPr>
        <p:spPr>
          <a:xfrm>
            <a:off x="838200" y="461716"/>
            <a:ext cx="4644981" cy="9606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GB"/>
              <a:t>  </a:t>
            </a:r>
            <a:r>
              <a:rPr b="1" lang="en-GB"/>
              <a:t> OVERVIEW</a:t>
            </a:r>
            <a:endParaRPr/>
          </a:p>
        </p:txBody>
      </p:sp>
      <p:sp>
        <p:nvSpPr>
          <p:cNvPr id="114" name="Google Shape;114;p2"/>
          <p:cNvSpPr/>
          <p:nvPr/>
        </p:nvSpPr>
        <p:spPr>
          <a:xfrm flipH="1" rot="-5400000">
            <a:off x="555710" y="2183223"/>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2"/>
          <p:cNvSpPr txBox="1"/>
          <p:nvPr>
            <p:ph idx="1" type="body"/>
          </p:nvPr>
        </p:nvSpPr>
        <p:spPr>
          <a:xfrm>
            <a:off x="838200" y="1289006"/>
            <a:ext cx="11009290" cy="4437196"/>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150000"/>
              </a:lnSpc>
              <a:spcBef>
                <a:spcPts val="0"/>
              </a:spcBef>
              <a:spcAft>
                <a:spcPts val="0"/>
              </a:spcAft>
              <a:buClr>
                <a:schemeClr val="dk1"/>
              </a:buClr>
              <a:buSzPct val="100000"/>
              <a:buNone/>
            </a:pPr>
            <a:r>
              <a:rPr lang="en-GB" sz="2400"/>
              <a:t>   </a:t>
            </a:r>
            <a:r>
              <a:rPr lang="en-GB" sz="2400">
                <a:latin typeface="MS Mincho"/>
                <a:ea typeface="MS Mincho"/>
                <a:cs typeface="MS Mincho"/>
                <a:sym typeface="MS Mincho"/>
              </a:rPr>
              <a:t> </a:t>
            </a:r>
            <a:r>
              <a:rPr lang="en-GB" sz="2400">
                <a:latin typeface="Book Antiqua"/>
                <a:ea typeface="Book Antiqua"/>
                <a:cs typeface="Book Antiqua"/>
                <a:sym typeface="Book Antiqua"/>
              </a:rPr>
              <a:t>This internship project aims to conduct a comprehensive analysis of YouTube songs data using Power BI. The dataset contains key attributes such as video ID, channel title, title, description, tags, published date, view count, like count, favourite count, comment count, video duration, video definition, and caption details. The goal is to utilize Power BI to create insightful visualizations and reports that provide a deeper understanding of YouTube songs' performance, popularity, and user engagement. The analysis aims to uncover trends, preferences, and patterns in the data to aid content creators and stakeholders in optimizing their YouTube song content.</a:t>
            </a:r>
            <a:endParaRPr sz="2400">
              <a:latin typeface="Book Antiqua"/>
              <a:ea typeface="Book Antiqua"/>
              <a:cs typeface="Book Antiqua"/>
              <a:sym typeface="Book Antiqua"/>
            </a:endParaRPr>
          </a:p>
        </p:txBody>
      </p:sp>
      <p:pic>
        <p:nvPicPr>
          <p:cNvPr descr="Theatre with solid fill" id="116" name="Google Shape;116;p2"/>
          <p:cNvPicPr preferRelativeResize="0"/>
          <p:nvPr/>
        </p:nvPicPr>
        <p:blipFill rotWithShape="1">
          <a:blip r:embed="rId3">
            <a:alphaModFix/>
          </a:blip>
          <a:srcRect b="0" l="0" r="0" t="0"/>
          <a:stretch/>
        </p:blipFill>
        <p:spPr>
          <a:xfrm>
            <a:off x="7624618" y="4618"/>
            <a:ext cx="1838035" cy="1457036"/>
          </a:xfrm>
          <a:prstGeom prst="rect">
            <a:avLst/>
          </a:prstGeom>
          <a:noFill/>
          <a:ln>
            <a:noFill/>
          </a:ln>
        </p:spPr>
      </p:pic>
    </p:spTree>
  </p:cSld>
  <p:clrMapOvr>
    <a:masterClrMapping/>
  </p:clrMapOvr>
  <mc:AlternateContent>
    <mc:Choice Requires="p14">
      <p:transition spd="slow">
        <p14:flip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 name="Google Shape;122;p3"/>
          <p:cNvSpPr txBox="1"/>
          <p:nvPr>
            <p:ph type="title"/>
          </p:nvPr>
        </p:nvSpPr>
        <p:spPr>
          <a:xfrm>
            <a:off x="505496" y="201701"/>
            <a:ext cx="5726065" cy="72519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lay"/>
              <a:buNone/>
            </a:pPr>
            <a:r>
              <a:rPr b="1" lang="en-GB" sz="3600"/>
              <a:t>DATASET DESCRIPTION</a:t>
            </a:r>
            <a:endParaRPr b="1" sz="3600"/>
          </a:p>
        </p:txBody>
      </p:sp>
      <p:sp>
        <p:nvSpPr>
          <p:cNvPr id="123" name="Google Shape;123;p3"/>
          <p:cNvSpPr/>
          <p:nvPr/>
        </p:nvSpPr>
        <p:spPr>
          <a:xfrm>
            <a:off x="10198657" y="1"/>
            <a:ext cx="1155142" cy="625027"/>
          </a:xfrm>
          <a:custGeom>
            <a:rect b="b" l="l" r="r" t="t"/>
            <a:pathLst>
              <a:path extrusionOk="0" h="625027" w="1155142">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3"/>
          <p:cNvSpPr txBox="1"/>
          <p:nvPr>
            <p:ph idx="1" type="body"/>
          </p:nvPr>
        </p:nvSpPr>
        <p:spPr>
          <a:xfrm>
            <a:off x="380611" y="953862"/>
            <a:ext cx="6328542" cy="565922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600"/>
              <a:buNone/>
            </a:pPr>
            <a:r>
              <a:rPr lang="en-GB" sz="1600">
                <a:latin typeface="Book Antiqua"/>
                <a:ea typeface="Book Antiqua"/>
                <a:cs typeface="Book Antiqua"/>
                <a:sym typeface="Book Antiqua"/>
              </a:rPr>
              <a:t>1. </a:t>
            </a:r>
            <a:r>
              <a:rPr b="1" lang="en-GB" sz="1600">
                <a:latin typeface="Book Antiqua"/>
                <a:ea typeface="Book Antiqua"/>
                <a:cs typeface="Book Antiqua"/>
                <a:sym typeface="Book Antiqua"/>
              </a:rPr>
              <a:t>video_id:</a:t>
            </a:r>
            <a:r>
              <a:rPr lang="en-GB" sz="1600">
                <a:latin typeface="Book Antiqua"/>
                <a:ea typeface="Book Antiqua"/>
                <a:cs typeface="Book Antiqua"/>
                <a:sym typeface="Book Antiqua"/>
              </a:rPr>
              <a:t> Unique identifier for each YouTube video.</a:t>
            </a:r>
            <a:endParaRPr sz="1600">
              <a:latin typeface="Book Antiqua"/>
              <a:ea typeface="Book Antiqua"/>
              <a:cs typeface="Book Antiqua"/>
              <a:sym typeface="Book Antiqua"/>
            </a:endParaRPr>
          </a:p>
          <a:p>
            <a:pPr indent="-228600" lvl="0" marL="22860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2. </a:t>
            </a:r>
            <a:r>
              <a:rPr b="1" lang="en-GB" sz="1600">
                <a:latin typeface="Book Antiqua"/>
                <a:ea typeface="Book Antiqua"/>
                <a:cs typeface="Book Antiqua"/>
                <a:sym typeface="Book Antiqua"/>
              </a:rPr>
              <a:t>channelTitle:</a:t>
            </a:r>
            <a:r>
              <a:rPr lang="en-GB" sz="1600">
                <a:latin typeface="Book Antiqua"/>
                <a:ea typeface="Book Antiqua"/>
                <a:cs typeface="Book Antiqua"/>
                <a:sym typeface="Book Antiqua"/>
              </a:rPr>
              <a:t> Title of the YouTube channel publishing the song.</a:t>
            </a:r>
            <a:endParaRPr sz="1600">
              <a:latin typeface="Book Antiqua"/>
              <a:ea typeface="Book Antiqua"/>
              <a:cs typeface="Book Antiqua"/>
              <a:sym typeface="Book Antiqua"/>
            </a:endParaRPr>
          </a:p>
          <a:p>
            <a:pPr indent="-228600" lvl="0" marL="22860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3. </a:t>
            </a:r>
            <a:r>
              <a:rPr b="1" lang="en-GB" sz="1600">
                <a:latin typeface="Book Antiqua"/>
                <a:ea typeface="Book Antiqua"/>
                <a:cs typeface="Book Antiqua"/>
                <a:sym typeface="Book Antiqua"/>
              </a:rPr>
              <a:t>title:</a:t>
            </a:r>
            <a:r>
              <a:rPr lang="en-GB" sz="1600">
                <a:latin typeface="Book Antiqua"/>
                <a:ea typeface="Book Antiqua"/>
                <a:cs typeface="Book Antiqua"/>
                <a:sym typeface="Book Antiqua"/>
              </a:rPr>
              <a:t> Title of the YouTube song video.</a:t>
            </a:r>
            <a:endParaRPr sz="1600">
              <a:latin typeface="Book Antiqua"/>
              <a:ea typeface="Book Antiqua"/>
              <a:cs typeface="Book Antiqua"/>
              <a:sym typeface="Book Antiqua"/>
            </a:endParaRPr>
          </a:p>
          <a:p>
            <a:pPr indent="-228600" lvl="0" marL="22860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4. </a:t>
            </a:r>
            <a:r>
              <a:rPr b="1" lang="en-GB" sz="1600">
                <a:latin typeface="Book Antiqua"/>
                <a:ea typeface="Book Antiqua"/>
                <a:cs typeface="Book Antiqua"/>
                <a:sym typeface="Book Antiqua"/>
              </a:rPr>
              <a:t>description:</a:t>
            </a:r>
            <a:r>
              <a:rPr lang="en-GB" sz="1600">
                <a:latin typeface="Book Antiqua"/>
                <a:ea typeface="Book Antiqua"/>
                <a:cs typeface="Book Antiqua"/>
                <a:sym typeface="Book Antiqua"/>
              </a:rPr>
              <a:t> Description provided for the YouTube song video.</a:t>
            </a:r>
            <a:endParaRPr sz="1600">
              <a:latin typeface="Book Antiqua"/>
              <a:ea typeface="Book Antiqua"/>
              <a:cs typeface="Book Antiqua"/>
              <a:sym typeface="Book Antiqua"/>
            </a:endParaRPr>
          </a:p>
          <a:p>
            <a:pPr indent="-228600" lvl="0" marL="22860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5. </a:t>
            </a:r>
            <a:r>
              <a:rPr b="1" lang="en-GB" sz="1600">
                <a:latin typeface="Book Antiqua"/>
                <a:ea typeface="Book Antiqua"/>
                <a:cs typeface="Book Antiqua"/>
                <a:sym typeface="Book Antiqua"/>
              </a:rPr>
              <a:t>tags:</a:t>
            </a:r>
            <a:r>
              <a:rPr lang="en-GB" sz="1600">
                <a:latin typeface="Book Antiqua"/>
                <a:ea typeface="Book Antiqua"/>
                <a:cs typeface="Book Antiqua"/>
                <a:sym typeface="Book Antiqua"/>
              </a:rPr>
              <a:t> Tags associated with the YouTube song video.</a:t>
            </a:r>
            <a:endParaRPr sz="1600">
              <a:latin typeface="Book Antiqua"/>
              <a:ea typeface="Book Antiqua"/>
              <a:cs typeface="Book Antiqua"/>
              <a:sym typeface="Book Antiqua"/>
            </a:endParaRPr>
          </a:p>
          <a:p>
            <a:pPr indent="-228600" lvl="0" marL="22860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6.</a:t>
            </a:r>
            <a:r>
              <a:rPr b="1" lang="en-GB" sz="1600">
                <a:latin typeface="Book Antiqua"/>
                <a:ea typeface="Book Antiqua"/>
                <a:cs typeface="Book Antiqua"/>
                <a:sym typeface="Book Antiqua"/>
              </a:rPr>
              <a:t> publishedAt:</a:t>
            </a:r>
            <a:r>
              <a:rPr lang="en-GB" sz="1600">
                <a:latin typeface="Book Antiqua"/>
                <a:ea typeface="Book Antiqua"/>
                <a:cs typeface="Book Antiqua"/>
                <a:sym typeface="Book Antiqua"/>
              </a:rPr>
              <a:t> Date and time when the YouTube song video was published.</a:t>
            </a:r>
            <a:endParaRPr sz="1600">
              <a:latin typeface="Book Antiqua"/>
              <a:ea typeface="Book Antiqua"/>
              <a:cs typeface="Book Antiqua"/>
              <a:sym typeface="Book Antiqua"/>
            </a:endParaRPr>
          </a:p>
          <a:p>
            <a:pPr indent="-228600" lvl="0" marL="22860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7. </a:t>
            </a:r>
            <a:r>
              <a:rPr b="1" lang="en-GB" sz="1600">
                <a:latin typeface="Book Antiqua"/>
                <a:ea typeface="Book Antiqua"/>
                <a:cs typeface="Book Antiqua"/>
                <a:sym typeface="Book Antiqua"/>
              </a:rPr>
              <a:t>viewCount:</a:t>
            </a:r>
            <a:r>
              <a:rPr lang="en-GB" sz="1600">
                <a:latin typeface="Book Antiqua"/>
                <a:ea typeface="Book Antiqua"/>
                <a:cs typeface="Book Antiqua"/>
                <a:sym typeface="Book Antiqua"/>
              </a:rPr>
              <a:t> Number of views received by the YouTube song video.</a:t>
            </a:r>
            <a:endParaRPr sz="1600">
              <a:latin typeface="Book Antiqua"/>
              <a:ea typeface="Book Antiqua"/>
              <a:cs typeface="Book Antiqua"/>
              <a:sym typeface="Book Antiqua"/>
            </a:endParaRPr>
          </a:p>
          <a:p>
            <a:pPr indent="-228600" lvl="0" marL="22860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8. </a:t>
            </a:r>
            <a:r>
              <a:rPr b="1" lang="en-GB" sz="1600">
                <a:latin typeface="Book Antiqua"/>
                <a:ea typeface="Book Antiqua"/>
                <a:cs typeface="Book Antiqua"/>
                <a:sym typeface="Book Antiqua"/>
              </a:rPr>
              <a:t>likeCount: </a:t>
            </a:r>
            <a:r>
              <a:rPr lang="en-GB" sz="1600">
                <a:latin typeface="Book Antiqua"/>
                <a:ea typeface="Book Antiqua"/>
                <a:cs typeface="Book Antiqua"/>
                <a:sym typeface="Book Antiqua"/>
              </a:rPr>
              <a:t>Number of likes received by the YouTube song video.</a:t>
            </a:r>
            <a:endParaRPr sz="1600">
              <a:latin typeface="Book Antiqua"/>
              <a:ea typeface="Book Antiqua"/>
              <a:cs typeface="Book Antiqua"/>
              <a:sym typeface="Book Antiqua"/>
            </a:endParaRPr>
          </a:p>
          <a:p>
            <a:pPr indent="-228600" lvl="0" marL="22860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9. </a:t>
            </a:r>
            <a:r>
              <a:rPr b="1" lang="en-GB" sz="1600">
                <a:latin typeface="Book Antiqua"/>
                <a:ea typeface="Book Antiqua"/>
                <a:cs typeface="Book Antiqua"/>
                <a:sym typeface="Book Antiqua"/>
              </a:rPr>
              <a:t>favoriteCount:</a:t>
            </a:r>
            <a:r>
              <a:rPr lang="en-GB" sz="1600">
                <a:latin typeface="Book Antiqua"/>
                <a:ea typeface="Book Antiqua"/>
                <a:cs typeface="Book Antiqua"/>
                <a:sym typeface="Book Antiqua"/>
              </a:rPr>
              <a:t> Number of times the YouTube song video has been marked as a favorite.</a:t>
            </a:r>
            <a:endParaRPr sz="1600">
              <a:latin typeface="Book Antiqua"/>
              <a:ea typeface="Book Antiqua"/>
              <a:cs typeface="Book Antiqua"/>
              <a:sym typeface="Book Antiqua"/>
            </a:endParaRPr>
          </a:p>
          <a:p>
            <a:pPr indent="-228600" lvl="0" marL="22860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10.</a:t>
            </a:r>
            <a:r>
              <a:rPr b="1" lang="en-GB" sz="1600">
                <a:latin typeface="Book Antiqua"/>
                <a:ea typeface="Book Antiqua"/>
                <a:cs typeface="Book Antiqua"/>
                <a:sym typeface="Book Antiqua"/>
              </a:rPr>
              <a:t> commentCount:</a:t>
            </a:r>
            <a:r>
              <a:rPr lang="en-GB" sz="1600">
                <a:latin typeface="Book Antiqua"/>
                <a:ea typeface="Book Antiqua"/>
                <a:cs typeface="Book Antiqua"/>
                <a:sym typeface="Book Antiqua"/>
              </a:rPr>
              <a:t> Number of comments posted on the YouTube song video.</a:t>
            </a:r>
            <a:endParaRPr sz="1600">
              <a:latin typeface="Book Antiqua"/>
              <a:ea typeface="Book Antiqua"/>
              <a:cs typeface="Book Antiqua"/>
              <a:sym typeface="Book Antiqua"/>
            </a:endParaRPr>
          </a:p>
          <a:p>
            <a:pPr indent="-228600" lvl="0" marL="22860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11. </a:t>
            </a:r>
            <a:r>
              <a:rPr b="1" lang="en-GB" sz="1600">
                <a:latin typeface="Book Antiqua"/>
                <a:ea typeface="Book Antiqua"/>
                <a:cs typeface="Book Antiqua"/>
                <a:sym typeface="Book Antiqua"/>
              </a:rPr>
              <a:t>duration:</a:t>
            </a:r>
            <a:r>
              <a:rPr lang="en-GB" sz="1600">
                <a:latin typeface="Book Antiqua"/>
                <a:ea typeface="Book Antiqua"/>
                <a:cs typeface="Book Antiqua"/>
                <a:sym typeface="Book Antiqua"/>
              </a:rPr>
              <a:t> Duration of the YouTube song video.</a:t>
            </a:r>
            <a:endParaRPr sz="1600">
              <a:latin typeface="Book Antiqua"/>
              <a:ea typeface="Book Antiqua"/>
              <a:cs typeface="Book Antiqua"/>
              <a:sym typeface="Book Antiqua"/>
            </a:endParaRPr>
          </a:p>
          <a:p>
            <a:pPr indent="-228600" lvl="0" marL="22860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12. </a:t>
            </a:r>
            <a:r>
              <a:rPr b="1" lang="en-GB" sz="1600">
                <a:latin typeface="Book Antiqua"/>
                <a:ea typeface="Book Antiqua"/>
                <a:cs typeface="Book Antiqua"/>
                <a:sym typeface="Book Antiqua"/>
              </a:rPr>
              <a:t>definition:</a:t>
            </a:r>
            <a:r>
              <a:rPr lang="en-GB" sz="1600">
                <a:latin typeface="Book Antiqua"/>
                <a:ea typeface="Book Antiqua"/>
                <a:cs typeface="Book Antiqua"/>
                <a:sym typeface="Book Antiqua"/>
              </a:rPr>
              <a:t> Video definition or quality (e.g., HD, SD).</a:t>
            </a:r>
            <a:endParaRPr sz="1600">
              <a:latin typeface="Book Antiqua"/>
              <a:ea typeface="Book Antiqua"/>
              <a:cs typeface="Book Antiqua"/>
              <a:sym typeface="Book Antiqua"/>
            </a:endParaRPr>
          </a:p>
          <a:p>
            <a:pPr indent="0" lvl="0" marL="0" rtl="0" algn="l">
              <a:lnSpc>
                <a:spcPct val="90000"/>
              </a:lnSpc>
              <a:spcBef>
                <a:spcPts val="1000"/>
              </a:spcBef>
              <a:spcAft>
                <a:spcPts val="0"/>
              </a:spcAft>
              <a:buClr>
                <a:schemeClr val="dk1"/>
              </a:buClr>
              <a:buSzPts val="1600"/>
              <a:buNone/>
            </a:pPr>
            <a:r>
              <a:rPr lang="en-GB" sz="1600">
                <a:latin typeface="Book Antiqua"/>
                <a:ea typeface="Book Antiqua"/>
                <a:cs typeface="Book Antiqua"/>
                <a:sym typeface="Book Antiqua"/>
              </a:rPr>
              <a:t>13. </a:t>
            </a:r>
            <a:r>
              <a:rPr b="1" lang="en-GB" sz="1600">
                <a:latin typeface="Book Antiqua"/>
                <a:ea typeface="Book Antiqua"/>
                <a:cs typeface="Book Antiqua"/>
                <a:sym typeface="Book Antiqua"/>
              </a:rPr>
              <a:t>caption:</a:t>
            </a:r>
            <a:r>
              <a:rPr lang="en-GB" sz="1600">
                <a:latin typeface="Book Antiqua"/>
                <a:ea typeface="Book Antiqua"/>
                <a:cs typeface="Book Antiqua"/>
                <a:sym typeface="Book Antiqua"/>
              </a:rPr>
              <a:t> Availability of captions for the YouTube song video.</a:t>
            </a:r>
            <a:endParaRPr sz="1600">
              <a:latin typeface="Book Antiqua"/>
              <a:ea typeface="Book Antiqua"/>
              <a:cs typeface="Book Antiqua"/>
              <a:sym typeface="Book Antiqua"/>
            </a:endParaRPr>
          </a:p>
        </p:txBody>
      </p:sp>
      <p:sp>
        <p:nvSpPr>
          <p:cNvPr id="125" name="Google Shape;125;p3"/>
          <p:cNvSpPr/>
          <p:nvPr/>
        </p:nvSpPr>
        <p:spPr>
          <a:xfrm>
            <a:off x="6808185" y="3423959"/>
            <a:ext cx="540822" cy="540822"/>
          </a:xfrm>
          <a:prstGeom prst="ellipse">
            <a:avLst/>
          </a:prstGeom>
          <a:noFill/>
          <a:ln cap="flat" cmpd="sng" w="1270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atabase with solid fill" id="126" name="Google Shape;126;p3"/>
          <p:cNvPicPr preferRelativeResize="0"/>
          <p:nvPr/>
        </p:nvPicPr>
        <p:blipFill rotWithShape="1">
          <a:blip r:embed="rId3">
            <a:alphaModFix/>
          </a:blip>
          <a:srcRect b="0" l="0" r="0" t="0"/>
          <a:stretch/>
        </p:blipFill>
        <p:spPr>
          <a:xfrm>
            <a:off x="7887184" y="1216485"/>
            <a:ext cx="3781051" cy="3781051"/>
          </a:xfrm>
          <a:custGeom>
            <a:rect b="b" l="l" r="r" t="t"/>
            <a:pathLst>
              <a:path extrusionOk="0" h="5712488" w="4114800">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noFill/>
          </a:ln>
        </p:spPr>
      </p:pic>
      <p:sp>
        <p:nvSpPr>
          <p:cNvPr id="127" name="Google Shape;127;p3"/>
          <p:cNvSpPr/>
          <p:nvPr/>
        </p:nvSpPr>
        <p:spPr>
          <a:xfrm>
            <a:off x="6749602" y="1"/>
            <a:ext cx="2066948" cy="1621879"/>
          </a:xfrm>
          <a:custGeom>
            <a:rect b="b" l="l" r="r" t="t"/>
            <a:pathLst>
              <a:path extrusionOk="0" h="1621879" w="2066948">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28" name="Google Shape;128;p3"/>
          <p:cNvCxnSpPr/>
          <p:nvPr/>
        </p:nvCxnSpPr>
        <p:spPr>
          <a:xfrm>
            <a:off x="12138745" y="1027906"/>
            <a:ext cx="0" cy="1597708"/>
          </a:xfrm>
          <a:prstGeom prst="straightConnector1">
            <a:avLst/>
          </a:prstGeom>
          <a:noFill/>
          <a:ln cap="rnd" cmpd="sng" w="127000">
            <a:solidFill>
              <a:schemeClr val="accent4"/>
            </a:solidFill>
            <a:prstDash val="dash"/>
            <a:miter lim="800000"/>
            <a:headEnd len="sm" w="sm" type="none"/>
            <a:tailEnd len="sm" w="sm" type="none"/>
          </a:ln>
        </p:spPr>
      </p:cxnSp>
      <p:sp>
        <p:nvSpPr>
          <p:cNvPr id="129" name="Google Shape;129;p3"/>
          <p:cNvSpPr/>
          <p:nvPr/>
        </p:nvSpPr>
        <p:spPr>
          <a:xfrm rot="-1136562">
            <a:off x="7456580" y="5166682"/>
            <a:ext cx="1835725" cy="2024785"/>
          </a:xfrm>
          <a:custGeom>
            <a:rect b="b" l="l" r="r" t="t"/>
            <a:pathLst>
              <a:path extrusionOk="0" h="2024785" w="183572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3"/>
          <p:cNvSpPr/>
          <p:nvPr/>
        </p:nvSpPr>
        <p:spPr>
          <a:xfrm>
            <a:off x="6809527" y="6033795"/>
            <a:ext cx="1991064" cy="824205"/>
          </a:xfrm>
          <a:custGeom>
            <a:rect b="b" l="l" r="r" t="t"/>
            <a:pathLst>
              <a:path extrusionOk="0" h="824205" w="1991064">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3"/>
          <p:cNvSpPr/>
          <p:nvPr/>
        </p:nvSpPr>
        <p:spPr>
          <a:xfrm>
            <a:off x="10851696" y="5519196"/>
            <a:ext cx="1340305" cy="1338805"/>
          </a:xfrm>
          <a:custGeom>
            <a:rect b="b" l="l" r="r" t="t"/>
            <a:pathLst>
              <a:path extrusionOk="0" h="1338805" w="13403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7" name="Google Shape;137;p4"/>
          <p:cNvSpPr txBox="1"/>
          <p:nvPr>
            <p:ph type="title"/>
          </p:nvPr>
        </p:nvSpPr>
        <p:spPr>
          <a:xfrm>
            <a:off x="364837" y="-108237"/>
            <a:ext cx="6224633" cy="112928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Play"/>
              <a:buNone/>
            </a:pPr>
            <a:r>
              <a:rPr b="1" lang="en-GB" sz="4000">
                <a:latin typeface="Play"/>
                <a:ea typeface="Play"/>
                <a:cs typeface="Play"/>
                <a:sym typeface="Play"/>
              </a:rPr>
              <a:t>PROJECT OBJECTIVES</a:t>
            </a:r>
            <a:endParaRPr b="1" sz="4000">
              <a:latin typeface="Play"/>
              <a:ea typeface="Play"/>
              <a:cs typeface="Play"/>
              <a:sym typeface="Play"/>
            </a:endParaRPr>
          </a:p>
        </p:txBody>
      </p:sp>
      <p:sp>
        <p:nvSpPr>
          <p:cNvPr id="138" name="Google Shape;138;p4"/>
          <p:cNvSpPr/>
          <p:nvPr/>
        </p:nvSpPr>
        <p:spPr>
          <a:xfrm>
            <a:off x="10198657" y="1"/>
            <a:ext cx="1155142" cy="625027"/>
          </a:xfrm>
          <a:custGeom>
            <a:rect b="b" l="l" r="r" t="t"/>
            <a:pathLst>
              <a:path extrusionOk="0" h="625027" w="1155142">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4"/>
          <p:cNvSpPr txBox="1"/>
          <p:nvPr/>
        </p:nvSpPr>
        <p:spPr>
          <a:xfrm>
            <a:off x="214745" y="763445"/>
            <a:ext cx="6767270" cy="6048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GB" sz="1400">
                <a:solidFill>
                  <a:schemeClr val="dk1"/>
                </a:solidFill>
                <a:latin typeface="Consolas"/>
                <a:ea typeface="Consolas"/>
                <a:cs typeface="Consolas"/>
                <a:sym typeface="Consolas"/>
              </a:rPr>
              <a:t>1.</a:t>
            </a:r>
            <a:r>
              <a:rPr b="1" lang="en-GB" sz="1400">
                <a:solidFill>
                  <a:schemeClr val="dk1"/>
                </a:solidFill>
                <a:highlight>
                  <a:srgbClr val="FFFF00"/>
                </a:highlight>
                <a:latin typeface="Consolas"/>
                <a:ea typeface="Consolas"/>
                <a:cs typeface="Consolas"/>
                <a:sym typeface="Consolas"/>
              </a:rPr>
              <a:t> Data Cleaning and Preparation</a:t>
            </a:r>
            <a:r>
              <a:rPr b="1" lang="en-GB"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0" marR="0" rtl="0" algn="l">
              <a:lnSpc>
                <a:spcPct val="90000"/>
              </a:lnSpc>
              <a:spcBef>
                <a:spcPts val="600"/>
              </a:spcBef>
              <a:spcAft>
                <a:spcPts val="0"/>
              </a:spcAft>
              <a:buNone/>
            </a:pPr>
            <a:r>
              <a:rPr lang="en-GB" sz="1400">
                <a:solidFill>
                  <a:schemeClr val="dk1"/>
                </a:solidFill>
                <a:latin typeface="Consolas"/>
                <a:ea typeface="Consolas"/>
                <a:cs typeface="Consolas"/>
                <a:sym typeface="Consolas"/>
              </a:rPr>
              <a:t>- Clean and preprocess the dataset, handling missing values or outliers.</a:t>
            </a:r>
            <a:endParaRPr/>
          </a:p>
          <a:p>
            <a:pPr indent="0" lvl="0" marL="0" marR="0" rtl="0" algn="l">
              <a:lnSpc>
                <a:spcPct val="90000"/>
              </a:lnSpc>
              <a:spcBef>
                <a:spcPts val="600"/>
              </a:spcBef>
              <a:spcAft>
                <a:spcPts val="0"/>
              </a:spcAft>
              <a:buNone/>
            </a:pPr>
            <a:r>
              <a:rPr lang="en-GB" sz="1400">
                <a:solidFill>
                  <a:schemeClr val="dk1"/>
                </a:solidFill>
                <a:latin typeface="Consolas"/>
                <a:ea typeface="Consolas"/>
                <a:cs typeface="Consolas"/>
                <a:sym typeface="Consolas"/>
              </a:rPr>
              <a:t>- Convert relevant columns to appropriate data types.</a:t>
            </a:r>
            <a:endParaRPr/>
          </a:p>
          <a:p>
            <a:pPr indent="88900" lvl="0" marL="0" marR="0" rtl="0" algn="l">
              <a:lnSpc>
                <a:spcPct val="90000"/>
              </a:lnSpc>
              <a:spcBef>
                <a:spcPts val="60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marR="0" rtl="0" algn="l">
              <a:lnSpc>
                <a:spcPct val="90000"/>
              </a:lnSpc>
              <a:spcBef>
                <a:spcPts val="600"/>
              </a:spcBef>
              <a:spcAft>
                <a:spcPts val="0"/>
              </a:spcAft>
              <a:buNone/>
            </a:pPr>
            <a:r>
              <a:rPr b="1" lang="en-GB" sz="1400">
                <a:solidFill>
                  <a:schemeClr val="dk1"/>
                </a:solidFill>
                <a:latin typeface="Consolas"/>
                <a:ea typeface="Consolas"/>
                <a:cs typeface="Consolas"/>
                <a:sym typeface="Consolas"/>
              </a:rPr>
              <a:t>2. </a:t>
            </a:r>
            <a:r>
              <a:rPr b="1" lang="en-GB" sz="1400">
                <a:solidFill>
                  <a:schemeClr val="dk1"/>
                </a:solidFill>
                <a:highlight>
                  <a:srgbClr val="FFFF00"/>
                </a:highlight>
                <a:latin typeface="Consolas"/>
                <a:ea typeface="Consolas"/>
                <a:cs typeface="Consolas"/>
                <a:sym typeface="Consolas"/>
              </a:rPr>
              <a:t>Exploratory Data Analysis (EDA)</a:t>
            </a:r>
            <a:r>
              <a:rPr b="1" lang="en-GB" sz="1400">
                <a:solidFill>
                  <a:schemeClr val="dk1"/>
                </a:solidFill>
                <a:latin typeface="Consolas"/>
                <a:ea typeface="Consolas"/>
                <a:cs typeface="Consolas"/>
                <a:sym typeface="Consolas"/>
              </a:rPr>
              <a:t>:</a:t>
            </a:r>
            <a:endParaRPr/>
          </a:p>
          <a:p>
            <a:pPr indent="0" lvl="0" marL="0" marR="0" rtl="0" algn="l">
              <a:lnSpc>
                <a:spcPct val="90000"/>
              </a:lnSpc>
              <a:spcBef>
                <a:spcPts val="600"/>
              </a:spcBef>
              <a:spcAft>
                <a:spcPts val="0"/>
              </a:spcAft>
              <a:buNone/>
            </a:pPr>
            <a:r>
              <a:rPr lang="en-GB" sz="1400">
                <a:solidFill>
                  <a:schemeClr val="dk1"/>
                </a:solidFill>
                <a:latin typeface="Consolas"/>
                <a:ea typeface="Consolas"/>
                <a:cs typeface="Consolas"/>
                <a:sym typeface="Consolas"/>
              </a:rPr>
              <a:t>- Explore patterns and distributions in view counts, like counts, and comments.</a:t>
            </a:r>
            <a:endParaRPr/>
          </a:p>
          <a:p>
            <a:pPr indent="0" lvl="0" marL="0" marR="0" rtl="0" algn="l">
              <a:lnSpc>
                <a:spcPct val="90000"/>
              </a:lnSpc>
              <a:spcBef>
                <a:spcPts val="600"/>
              </a:spcBef>
              <a:spcAft>
                <a:spcPts val="0"/>
              </a:spcAft>
              <a:buNone/>
            </a:pPr>
            <a:r>
              <a:rPr lang="en-GB" sz="1400">
                <a:solidFill>
                  <a:schemeClr val="dk1"/>
                </a:solidFill>
                <a:latin typeface="Consolas"/>
                <a:ea typeface="Consolas"/>
                <a:cs typeface="Consolas"/>
                <a:sym typeface="Consolas"/>
              </a:rPr>
              <a:t>- Identify trends in the popularity and engagement of YouTube song videos.</a:t>
            </a:r>
            <a:endParaRPr/>
          </a:p>
          <a:p>
            <a:pPr indent="88900" lvl="0" marL="0" marR="0" rtl="0" algn="l">
              <a:lnSpc>
                <a:spcPct val="90000"/>
              </a:lnSpc>
              <a:spcBef>
                <a:spcPts val="60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marR="0" rtl="0" algn="l">
              <a:lnSpc>
                <a:spcPct val="90000"/>
              </a:lnSpc>
              <a:spcBef>
                <a:spcPts val="600"/>
              </a:spcBef>
              <a:spcAft>
                <a:spcPts val="0"/>
              </a:spcAft>
              <a:buNone/>
            </a:pPr>
            <a:r>
              <a:rPr b="1" lang="en-GB" sz="1400">
                <a:solidFill>
                  <a:schemeClr val="dk1"/>
                </a:solidFill>
                <a:latin typeface="Consolas"/>
                <a:ea typeface="Consolas"/>
                <a:cs typeface="Consolas"/>
                <a:sym typeface="Consolas"/>
              </a:rPr>
              <a:t>3. </a:t>
            </a:r>
            <a:r>
              <a:rPr b="1" lang="en-GB" sz="1400">
                <a:solidFill>
                  <a:schemeClr val="dk1"/>
                </a:solidFill>
                <a:highlight>
                  <a:srgbClr val="FFFF00"/>
                </a:highlight>
                <a:latin typeface="Consolas"/>
                <a:ea typeface="Consolas"/>
                <a:cs typeface="Consolas"/>
                <a:sym typeface="Consolas"/>
              </a:rPr>
              <a:t>Content and Channel Analysis</a:t>
            </a:r>
            <a:r>
              <a:rPr b="1" lang="en-GB" sz="1400">
                <a:solidFill>
                  <a:schemeClr val="dk1"/>
                </a:solidFill>
                <a:latin typeface="Consolas"/>
                <a:ea typeface="Consolas"/>
                <a:cs typeface="Consolas"/>
                <a:sym typeface="Consolas"/>
              </a:rPr>
              <a:t>:</a:t>
            </a:r>
            <a:endParaRPr/>
          </a:p>
          <a:p>
            <a:pPr indent="0" lvl="0" marL="0" marR="0" rtl="0" algn="l">
              <a:lnSpc>
                <a:spcPct val="90000"/>
              </a:lnSpc>
              <a:spcBef>
                <a:spcPts val="600"/>
              </a:spcBef>
              <a:spcAft>
                <a:spcPts val="0"/>
              </a:spcAft>
              <a:buNone/>
            </a:pPr>
            <a:r>
              <a:rPr lang="en-GB" sz="1400">
                <a:solidFill>
                  <a:schemeClr val="dk1"/>
                </a:solidFill>
                <a:latin typeface="Consolas"/>
                <a:ea typeface="Consolas"/>
                <a:cs typeface="Consolas"/>
                <a:sym typeface="Consolas"/>
              </a:rPr>
              <a:t>- Analyze the distribution of videos across different channels.</a:t>
            </a:r>
            <a:endParaRPr/>
          </a:p>
          <a:p>
            <a:pPr indent="0" lvl="0" marL="0" marR="0" rtl="0" algn="l">
              <a:lnSpc>
                <a:spcPct val="90000"/>
              </a:lnSpc>
              <a:spcBef>
                <a:spcPts val="600"/>
              </a:spcBef>
              <a:spcAft>
                <a:spcPts val="0"/>
              </a:spcAft>
              <a:buNone/>
            </a:pPr>
            <a:r>
              <a:rPr lang="en-GB" sz="1400">
                <a:solidFill>
                  <a:schemeClr val="dk1"/>
                </a:solidFill>
                <a:latin typeface="Consolas"/>
                <a:ea typeface="Consolas"/>
                <a:cs typeface="Consolas"/>
                <a:sym typeface="Consolas"/>
              </a:rPr>
              <a:t>- Identify popular tags and their correlation with view counts.</a:t>
            </a:r>
            <a:endParaRPr/>
          </a:p>
          <a:p>
            <a:pPr indent="88900" lvl="0" marL="0" marR="0" rtl="0" algn="l">
              <a:lnSpc>
                <a:spcPct val="90000"/>
              </a:lnSpc>
              <a:spcBef>
                <a:spcPts val="60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marR="0" rtl="0" algn="l">
              <a:lnSpc>
                <a:spcPct val="90000"/>
              </a:lnSpc>
              <a:spcBef>
                <a:spcPts val="600"/>
              </a:spcBef>
              <a:spcAft>
                <a:spcPts val="0"/>
              </a:spcAft>
              <a:buNone/>
            </a:pPr>
            <a:r>
              <a:rPr b="1" lang="en-GB" sz="1400">
                <a:solidFill>
                  <a:schemeClr val="dk1"/>
                </a:solidFill>
                <a:latin typeface="Consolas"/>
                <a:ea typeface="Consolas"/>
                <a:cs typeface="Consolas"/>
                <a:sym typeface="Consolas"/>
              </a:rPr>
              <a:t>4. </a:t>
            </a:r>
            <a:r>
              <a:rPr b="1" lang="en-GB" sz="1400">
                <a:solidFill>
                  <a:schemeClr val="dk1"/>
                </a:solidFill>
                <a:highlight>
                  <a:srgbClr val="FFFF00"/>
                </a:highlight>
                <a:latin typeface="Consolas"/>
                <a:ea typeface="Consolas"/>
                <a:cs typeface="Consolas"/>
                <a:sym typeface="Consolas"/>
              </a:rPr>
              <a:t>Temporal Trends</a:t>
            </a:r>
            <a:r>
              <a:rPr b="1" lang="en-GB" sz="1400">
                <a:solidFill>
                  <a:schemeClr val="dk1"/>
                </a:solidFill>
                <a:latin typeface="Consolas"/>
                <a:ea typeface="Consolas"/>
                <a:cs typeface="Consolas"/>
                <a:sym typeface="Consolas"/>
              </a:rPr>
              <a:t>:</a:t>
            </a:r>
            <a:endParaRPr/>
          </a:p>
          <a:p>
            <a:pPr indent="0" lvl="0" marL="0" marR="0" rtl="0" algn="l">
              <a:lnSpc>
                <a:spcPct val="90000"/>
              </a:lnSpc>
              <a:spcBef>
                <a:spcPts val="600"/>
              </a:spcBef>
              <a:spcAft>
                <a:spcPts val="0"/>
              </a:spcAft>
              <a:buNone/>
            </a:pPr>
            <a:r>
              <a:rPr lang="en-GB" sz="1400">
                <a:solidFill>
                  <a:schemeClr val="dk1"/>
                </a:solidFill>
                <a:latin typeface="Consolas"/>
                <a:ea typeface="Consolas"/>
                <a:cs typeface="Consolas"/>
                <a:sym typeface="Consolas"/>
              </a:rPr>
              <a:t>- Explore how YouTube song video metrics vary over time.</a:t>
            </a:r>
            <a:endParaRPr/>
          </a:p>
          <a:p>
            <a:pPr indent="0" lvl="0" marL="0" marR="0" rtl="0" algn="l">
              <a:lnSpc>
                <a:spcPct val="90000"/>
              </a:lnSpc>
              <a:spcBef>
                <a:spcPts val="600"/>
              </a:spcBef>
              <a:spcAft>
                <a:spcPts val="0"/>
              </a:spcAft>
              <a:buNone/>
            </a:pPr>
            <a:r>
              <a:rPr lang="en-GB" sz="1400">
                <a:solidFill>
                  <a:schemeClr val="dk1"/>
                </a:solidFill>
                <a:latin typeface="Consolas"/>
                <a:ea typeface="Consolas"/>
                <a:cs typeface="Consolas"/>
                <a:sym typeface="Consolas"/>
              </a:rPr>
              <a:t>- Identify peak publishing times and their impact on engagement.</a:t>
            </a:r>
            <a:endParaRPr/>
          </a:p>
          <a:p>
            <a:pPr indent="88900" lvl="0" marL="0" marR="0" rtl="0" algn="l">
              <a:lnSpc>
                <a:spcPct val="90000"/>
              </a:lnSpc>
              <a:spcBef>
                <a:spcPts val="600"/>
              </a:spcBef>
              <a:spcAft>
                <a:spcPts val="0"/>
              </a:spcAft>
              <a:buClr>
                <a:schemeClr val="dk1"/>
              </a:buClr>
              <a:buSzPts val="1400"/>
              <a:buFont typeface="Arial"/>
              <a:buNone/>
            </a:pPr>
            <a:r>
              <a:t/>
            </a:r>
            <a:endParaRPr sz="1400">
              <a:solidFill>
                <a:schemeClr val="dk1"/>
              </a:solidFill>
              <a:latin typeface="Consolas"/>
              <a:ea typeface="Consolas"/>
              <a:cs typeface="Consolas"/>
              <a:sym typeface="Consolas"/>
            </a:endParaRPr>
          </a:p>
          <a:p>
            <a:pPr indent="0" lvl="0" marL="0" marR="0" rtl="0" algn="l">
              <a:lnSpc>
                <a:spcPct val="90000"/>
              </a:lnSpc>
              <a:spcBef>
                <a:spcPts val="600"/>
              </a:spcBef>
              <a:spcAft>
                <a:spcPts val="0"/>
              </a:spcAft>
              <a:buNone/>
            </a:pPr>
            <a:r>
              <a:rPr b="1" lang="en-GB" sz="1400">
                <a:solidFill>
                  <a:schemeClr val="dk1"/>
                </a:solidFill>
                <a:latin typeface="Consolas"/>
                <a:ea typeface="Consolas"/>
                <a:cs typeface="Consolas"/>
                <a:sym typeface="Consolas"/>
              </a:rPr>
              <a:t>5. </a:t>
            </a:r>
            <a:r>
              <a:rPr b="1" lang="en-GB" sz="1400">
                <a:solidFill>
                  <a:schemeClr val="dk1"/>
                </a:solidFill>
                <a:highlight>
                  <a:srgbClr val="FFFF00"/>
                </a:highlight>
                <a:latin typeface="Consolas"/>
                <a:ea typeface="Consolas"/>
                <a:cs typeface="Consolas"/>
                <a:sym typeface="Consolas"/>
              </a:rPr>
              <a:t>User Engagement Insights</a:t>
            </a:r>
            <a:r>
              <a:rPr b="1" lang="en-GB" sz="1400">
                <a:solidFill>
                  <a:schemeClr val="dk1"/>
                </a:solidFill>
                <a:latin typeface="Consolas"/>
                <a:ea typeface="Consolas"/>
                <a:cs typeface="Consolas"/>
                <a:sym typeface="Consolas"/>
              </a:rPr>
              <a:t>:</a:t>
            </a:r>
            <a:endParaRPr/>
          </a:p>
          <a:p>
            <a:pPr indent="0" lvl="0" marL="0" marR="0" rtl="0" algn="l">
              <a:lnSpc>
                <a:spcPct val="90000"/>
              </a:lnSpc>
              <a:spcBef>
                <a:spcPts val="600"/>
              </a:spcBef>
              <a:spcAft>
                <a:spcPts val="0"/>
              </a:spcAft>
              <a:buNone/>
            </a:pPr>
            <a:r>
              <a:rPr lang="en-GB" sz="1400">
                <a:solidFill>
                  <a:schemeClr val="dk1"/>
                </a:solidFill>
                <a:latin typeface="Consolas"/>
                <a:ea typeface="Consolas"/>
                <a:cs typeface="Consolas"/>
                <a:sym typeface="Consolas"/>
              </a:rPr>
              <a:t>- Investigate relationships between likes, comments, and views.</a:t>
            </a:r>
            <a:endParaRPr/>
          </a:p>
          <a:p>
            <a:pPr indent="0" lvl="0" marL="0" marR="0" rtl="0" algn="l">
              <a:lnSpc>
                <a:spcPct val="90000"/>
              </a:lnSpc>
              <a:spcBef>
                <a:spcPts val="600"/>
              </a:spcBef>
              <a:spcAft>
                <a:spcPts val="0"/>
              </a:spcAft>
              <a:buNone/>
            </a:pPr>
            <a:r>
              <a:rPr lang="en-GB" sz="1400">
                <a:solidFill>
                  <a:schemeClr val="dk1"/>
                </a:solidFill>
                <a:latin typeface="Consolas"/>
                <a:ea typeface="Consolas"/>
                <a:cs typeface="Consolas"/>
                <a:sym typeface="Consolas"/>
              </a:rPr>
              <a:t>- Identify factors influencing user engagement with YouTube song videos.</a:t>
            </a:r>
            <a:endParaRPr/>
          </a:p>
        </p:txBody>
      </p:sp>
      <p:sp>
        <p:nvSpPr>
          <p:cNvPr id="140" name="Google Shape;140;p4"/>
          <p:cNvSpPr/>
          <p:nvPr/>
        </p:nvSpPr>
        <p:spPr>
          <a:xfrm>
            <a:off x="6808185" y="3423959"/>
            <a:ext cx="540822" cy="540822"/>
          </a:xfrm>
          <a:prstGeom prst="ellipse">
            <a:avLst/>
          </a:prstGeom>
          <a:noFill/>
          <a:ln cap="flat" cmpd="sng" w="1270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Target Audience with solid fill" id="141" name="Google Shape;141;p4"/>
          <p:cNvPicPr preferRelativeResize="0"/>
          <p:nvPr>
            <p:ph idx="1" type="body"/>
          </p:nvPr>
        </p:nvPicPr>
        <p:blipFill rotWithShape="1">
          <a:blip r:embed="rId3">
            <a:alphaModFix/>
          </a:blip>
          <a:srcRect b="0" l="0" r="0" t="0"/>
          <a:stretch/>
        </p:blipFill>
        <p:spPr>
          <a:xfrm>
            <a:off x="7887184" y="1216485"/>
            <a:ext cx="3781051" cy="3781051"/>
          </a:xfrm>
          <a:prstGeom prst="rect">
            <a:avLst/>
          </a:prstGeom>
          <a:noFill/>
          <a:ln>
            <a:noFill/>
          </a:ln>
        </p:spPr>
      </p:pic>
      <p:sp>
        <p:nvSpPr>
          <p:cNvPr id="142" name="Google Shape;142;p4"/>
          <p:cNvSpPr/>
          <p:nvPr/>
        </p:nvSpPr>
        <p:spPr>
          <a:xfrm>
            <a:off x="6749602" y="1"/>
            <a:ext cx="2066948" cy="1621879"/>
          </a:xfrm>
          <a:custGeom>
            <a:rect b="b" l="l" r="r" t="t"/>
            <a:pathLst>
              <a:path extrusionOk="0" h="1621879" w="2066948">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43" name="Google Shape;143;p4"/>
          <p:cNvCxnSpPr/>
          <p:nvPr/>
        </p:nvCxnSpPr>
        <p:spPr>
          <a:xfrm>
            <a:off x="12138745" y="1027906"/>
            <a:ext cx="0" cy="1597708"/>
          </a:xfrm>
          <a:prstGeom prst="straightConnector1">
            <a:avLst/>
          </a:prstGeom>
          <a:noFill/>
          <a:ln cap="rnd" cmpd="sng" w="127000">
            <a:solidFill>
              <a:schemeClr val="accent4"/>
            </a:solidFill>
            <a:prstDash val="dash"/>
            <a:miter lim="800000"/>
            <a:headEnd len="sm" w="sm" type="none"/>
            <a:tailEnd len="sm" w="sm" type="none"/>
          </a:ln>
        </p:spPr>
      </p:cxnSp>
      <p:sp>
        <p:nvSpPr>
          <p:cNvPr id="144" name="Google Shape;144;p4"/>
          <p:cNvSpPr/>
          <p:nvPr/>
        </p:nvSpPr>
        <p:spPr>
          <a:xfrm rot="-1136562">
            <a:off x="7456580" y="5166682"/>
            <a:ext cx="1835725" cy="2024785"/>
          </a:xfrm>
          <a:custGeom>
            <a:rect b="b" l="l" r="r" t="t"/>
            <a:pathLst>
              <a:path extrusionOk="0" h="2024785" w="183572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4"/>
          <p:cNvSpPr/>
          <p:nvPr/>
        </p:nvSpPr>
        <p:spPr>
          <a:xfrm>
            <a:off x="6809527" y="6033795"/>
            <a:ext cx="1991064" cy="824205"/>
          </a:xfrm>
          <a:custGeom>
            <a:rect b="b" l="l" r="r" t="t"/>
            <a:pathLst>
              <a:path extrusionOk="0" h="824205" w="1991064">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4"/>
          <p:cNvSpPr/>
          <p:nvPr/>
        </p:nvSpPr>
        <p:spPr>
          <a:xfrm>
            <a:off x="10851696" y="5519196"/>
            <a:ext cx="1340305" cy="1338805"/>
          </a:xfrm>
          <a:custGeom>
            <a:rect b="b" l="l" r="r" t="t"/>
            <a:pathLst>
              <a:path extrusionOk="0" h="1338805" w="13403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sp>
        <p:nvSpPr>
          <p:cNvPr id="151" name="Google Shape;151;p5"/>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5"/>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5"/>
          <p:cNvSpPr txBox="1"/>
          <p:nvPr>
            <p:ph type="title"/>
          </p:nvPr>
        </p:nvSpPr>
        <p:spPr>
          <a:xfrm>
            <a:off x="655918" y="1396686"/>
            <a:ext cx="4378140" cy="40646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000"/>
              <a:buFont typeface="Play"/>
              <a:buNone/>
            </a:pPr>
            <a:r>
              <a:rPr b="1" lang="en-GB" sz="4000">
                <a:solidFill>
                  <a:srgbClr val="FFFFFF"/>
                </a:solidFill>
              </a:rPr>
              <a:t>DELIVERABLES</a:t>
            </a:r>
            <a:endParaRPr b="1" sz="4000"/>
          </a:p>
        </p:txBody>
      </p:sp>
      <p:sp>
        <p:nvSpPr>
          <p:cNvPr id="154" name="Google Shape;154;p5"/>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5"/>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56" name="Google Shape;156;p5"/>
          <p:cNvGrpSpPr/>
          <p:nvPr/>
        </p:nvGrpSpPr>
        <p:grpSpPr>
          <a:xfrm>
            <a:off x="5219900" y="1526635"/>
            <a:ext cx="6191071" cy="4932188"/>
            <a:chOff x="0" y="602"/>
            <a:chExt cx="6191071" cy="4932188"/>
          </a:xfrm>
        </p:grpSpPr>
        <p:sp>
          <p:nvSpPr>
            <p:cNvPr id="157" name="Google Shape;157;p5"/>
            <p:cNvSpPr/>
            <p:nvPr/>
          </p:nvSpPr>
          <p:spPr>
            <a:xfrm>
              <a:off x="0" y="602"/>
              <a:ext cx="6191071" cy="1409196"/>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426282" y="317671"/>
              <a:ext cx="775058" cy="775058"/>
            </a:xfrm>
            <a:prstGeom prst="rect">
              <a:avLst/>
            </a:prstGeom>
            <a:blipFill rotWithShape="1">
              <a:blip r:embed="rId3">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1627622" y="602"/>
              <a:ext cx="4563449" cy="14091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txBox="1"/>
            <p:nvPr/>
          </p:nvSpPr>
          <p:spPr>
            <a:xfrm>
              <a:off x="1627622" y="602"/>
              <a:ext cx="4563449" cy="1409196"/>
            </a:xfrm>
            <a:prstGeom prst="rect">
              <a:avLst/>
            </a:prstGeom>
            <a:noFill/>
            <a:ln>
              <a:noFill/>
            </a:ln>
          </p:spPr>
          <p:txBody>
            <a:bodyPr anchorCtr="0" anchor="ctr" bIns="149125" lIns="149125" spcFirstLastPara="1" rIns="149125" wrap="square" tIns="149125">
              <a:noAutofit/>
            </a:bodyPr>
            <a:lstStyle/>
            <a:p>
              <a:pPr indent="0" lvl="0" marL="0" marR="0" rtl="0" algn="l">
                <a:lnSpc>
                  <a:spcPct val="100000"/>
                </a:lnSpc>
                <a:spcBef>
                  <a:spcPts val="0"/>
                </a:spcBef>
                <a:spcAft>
                  <a:spcPts val="0"/>
                </a:spcAft>
                <a:buClr>
                  <a:schemeClr val="dk1"/>
                </a:buClr>
                <a:buSzPts val="1900"/>
                <a:buFont typeface="Arial"/>
                <a:buNone/>
              </a:pPr>
              <a:r>
                <a:rPr b="1" i="1" lang="en-GB" sz="1900">
                  <a:solidFill>
                    <a:schemeClr val="dk1"/>
                  </a:solidFill>
                  <a:latin typeface="Arial"/>
                  <a:ea typeface="Arial"/>
                  <a:cs typeface="Arial"/>
                  <a:sym typeface="Arial"/>
                </a:rPr>
                <a:t>Interactive Power BI dashboards showcasing visualizations of YouTube song data trends.</a:t>
              </a:r>
              <a:endParaRPr sz="1900">
                <a:solidFill>
                  <a:schemeClr val="dk1"/>
                </a:solidFill>
                <a:latin typeface="Arial"/>
                <a:ea typeface="Arial"/>
                <a:cs typeface="Arial"/>
                <a:sym typeface="Arial"/>
              </a:endParaRPr>
            </a:p>
          </p:txBody>
        </p:sp>
        <p:sp>
          <p:nvSpPr>
            <p:cNvPr id="161" name="Google Shape;161;p5"/>
            <p:cNvSpPr/>
            <p:nvPr/>
          </p:nvSpPr>
          <p:spPr>
            <a:xfrm>
              <a:off x="0" y="1762098"/>
              <a:ext cx="6191071" cy="1409196"/>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426282" y="2079167"/>
              <a:ext cx="775058" cy="775058"/>
            </a:xfrm>
            <a:prstGeom prst="rect">
              <a:avLst/>
            </a:prstGeom>
            <a:blipFill rotWithShape="1">
              <a:blip r:embed="rId4">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1627622" y="1762098"/>
              <a:ext cx="4563449" cy="14091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txBox="1"/>
            <p:nvPr/>
          </p:nvSpPr>
          <p:spPr>
            <a:xfrm>
              <a:off x="1627622" y="1762098"/>
              <a:ext cx="4563449" cy="1409196"/>
            </a:xfrm>
            <a:prstGeom prst="rect">
              <a:avLst/>
            </a:prstGeom>
            <a:noFill/>
            <a:ln>
              <a:noFill/>
            </a:ln>
          </p:spPr>
          <p:txBody>
            <a:bodyPr anchorCtr="0" anchor="ctr" bIns="149125" lIns="149125" spcFirstLastPara="1" rIns="149125" wrap="square" tIns="149125">
              <a:noAutofit/>
            </a:bodyPr>
            <a:lstStyle/>
            <a:p>
              <a:pPr indent="0" lvl="0" marL="0" marR="0" rtl="0" algn="l">
                <a:lnSpc>
                  <a:spcPct val="100000"/>
                </a:lnSpc>
                <a:spcBef>
                  <a:spcPts val="0"/>
                </a:spcBef>
                <a:spcAft>
                  <a:spcPts val="0"/>
                </a:spcAft>
                <a:buClr>
                  <a:schemeClr val="dk1"/>
                </a:buClr>
                <a:buSzPts val="1900"/>
                <a:buFont typeface="Arial"/>
                <a:buNone/>
              </a:pPr>
              <a:r>
                <a:rPr b="1" i="1" lang="en-GB" sz="1900">
                  <a:solidFill>
                    <a:schemeClr val="dk1"/>
                  </a:solidFill>
                  <a:latin typeface="Arial"/>
                  <a:ea typeface="Arial"/>
                  <a:cs typeface="Arial"/>
                  <a:sym typeface="Arial"/>
                </a:rPr>
                <a:t>Reports detailing channel and content analysis, temporal trends, and user engagement insights.</a:t>
              </a:r>
              <a:endParaRPr sz="1900">
                <a:solidFill>
                  <a:schemeClr val="dk1"/>
                </a:solidFill>
                <a:latin typeface="Arial"/>
                <a:ea typeface="Arial"/>
                <a:cs typeface="Arial"/>
                <a:sym typeface="Arial"/>
              </a:endParaRPr>
            </a:p>
          </p:txBody>
        </p:sp>
        <p:sp>
          <p:nvSpPr>
            <p:cNvPr id="165" name="Google Shape;165;p5"/>
            <p:cNvSpPr/>
            <p:nvPr/>
          </p:nvSpPr>
          <p:spPr>
            <a:xfrm>
              <a:off x="0" y="3523594"/>
              <a:ext cx="6191071" cy="1409196"/>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426282" y="3840663"/>
              <a:ext cx="775058" cy="775058"/>
            </a:xfrm>
            <a:prstGeom prst="rect">
              <a:avLst/>
            </a:prstGeom>
            <a:blipFill rotWithShape="1">
              <a:blip r:embed="rId5">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1627622" y="3523594"/>
              <a:ext cx="4563449" cy="14091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txBox="1"/>
            <p:nvPr/>
          </p:nvSpPr>
          <p:spPr>
            <a:xfrm>
              <a:off x="1627622" y="3523594"/>
              <a:ext cx="4563449" cy="1409196"/>
            </a:xfrm>
            <a:prstGeom prst="rect">
              <a:avLst/>
            </a:prstGeom>
            <a:noFill/>
            <a:ln>
              <a:noFill/>
            </a:ln>
          </p:spPr>
          <p:txBody>
            <a:bodyPr anchorCtr="0" anchor="ctr" bIns="149125" lIns="149125" spcFirstLastPara="1" rIns="149125" wrap="square" tIns="149125">
              <a:noAutofit/>
            </a:bodyPr>
            <a:lstStyle/>
            <a:p>
              <a:pPr indent="0" lvl="0" marL="0" marR="0" rtl="0" algn="l">
                <a:lnSpc>
                  <a:spcPct val="100000"/>
                </a:lnSpc>
                <a:spcBef>
                  <a:spcPts val="0"/>
                </a:spcBef>
                <a:spcAft>
                  <a:spcPts val="0"/>
                </a:spcAft>
                <a:buClr>
                  <a:schemeClr val="dk1"/>
                </a:buClr>
                <a:buSzPts val="1900"/>
                <a:buFont typeface="Arial"/>
                <a:buNone/>
              </a:pPr>
              <a:r>
                <a:rPr b="1" i="1" lang="en-GB" sz="1900">
                  <a:solidFill>
                    <a:schemeClr val="dk1"/>
                  </a:solidFill>
                  <a:latin typeface="Arial"/>
                  <a:ea typeface="Arial"/>
                  <a:cs typeface="Arial"/>
                  <a:sym typeface="Arial"/>
                </a:rPr>
                <a:t>Recommendations for content creators and stakeholders to enhance YouTube song video performance.</a:t>
              </a:r>
              <a:endParaRPr sz="1900">
                <a:solidFill>
                  <a:schemeClr val="dk1"/>
                </a:solidFill>
                <a:latin typeface="Arial"/>
                <a:ea typeface="Arial"/>
                <a:cs typeface="Arial"/>
                <a:sym typeface="Arial"/>
              </a:endParaRPr>
            </a:p>
          </p:txBody>
        </p:sp>
      </p:grpSp>
    </p:spTree>
  </p:cSld>
  <p:clrMapOvr>
    <a:masterClrMapping/>
  </p:clrMapOvr>
  <mc:AlternateContent>
    <mc:Choice Requires="p14">
      <p:transition spd="slow">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2" name="Shape 172"/>
        <p:cNvGrpSpPr/>
        <p:nvPr/>
      </p:nvGrpSpPr>
      <p:grpSpPr>
        <a:xfrm>
          <a:off x="0" y="0"/>
          <a:ext cx="0" cy="0"/>
          <a:chOff x="0" y="0"/>
          <a:chExt cx="0" cy="0"/>
        </a:xfrm>
      </p:grpSpPr>
      <p:sp>
        <p:nvSpPr>
          <p:cNvPr id="173" name="Google Shape;173;p6"/>
          <p:cNvSpPr/>
          <p:nvPr/>
        </p:nvSpPr>
        <p:spPr>
          <a:xfrm>
            <a:off x="0" y="0"/>
            <a:ext cx="12192000" cy="68579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Woven fabric blowing at night" id="174" name="Google Shape;174;p6"/>
          <p:cNvPicPr preferRelativeResize="0"/>
          <p:nvPr/>
        </p:nvPicPr>
        <p:blipFill rotWithShape="1">
          <a:blip r:embed="rId3">
            <a:alphaModFix amt="50000"/>
          </a:blip>
          <a:srcRect b="0" l="0" r="0" t="0"/>
          <a:stretch/>
        </p:blipFill>
        <p:spPr>
          <a:xfrm>
            <a:off x="20" y="1"/>
            <a:ext cx="12191980" cy="6857999"/>
          </a:xfrm>
          <a:prstGeom prst="rect">
            <a:avLst/>
          </a:prstGeom>
          <a:noFill/>
          <a:ln>
            <a:noFill/>
          </a:ln>
        </p:spPr>
      </p:pic>
      <p:sp>
        <p:nvSpPr>
          <p:cNvPr id="175" name="Google Shape;175;p6"/>
          <p:cNvSpPr txBox="1"/>
          <p:nvPr>
            <p:ph type="title"/>
          </p:nvPr>
        </p:nvSpPr>
        <p:spPr>
          <a:xfrm>
            <a:off x="3452090" y="545089"/>
            <a:ext cx="8440053" cy="43952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6000"/>
              <a:buFont typeface="Play"/>
              <a:buNone/>
            </a:pPr>
            <a:r>
              <a:rPr b="1" lang="en-GB" sz="6000" u="sng">
                <a:solidFill>
                  <a:srgbClr val="FFFFFF"/>
                </a:solidFill>
              </a:rPr>
              <a:t>Power BI Dashboard</a:t>
            </a:r>
            <a:r>
              <a:rPr lang="en-GB" sz="6000">
                <a:solidFill>
                  <a:srgbClr val="FFFFFF"/>
                </a:solidFill>
              </a:rPr>
              <a:t>: </a:t>
            </a:r>
            <a:br>
              <a:rPr lang="en-GB" sz="6000">
                <a:solidFill>
                  <a:srgbClr val="FFFFFF"/>
                </a:solidFill>
              </a:rPr>
            </a:br>
            <a:r>
              <a:rPr lang="en-GB" sz="4800">
                <a:solidFill>
                  <a:srgbClr val="FFFFFF"/>
                </a:solidFill>
              </a:rPr>
              <a:t>Reports detailing channel and content analysis, temporal trends, and user engagement insights.</a:t>
            </a:r>
            <a:endParaRPr sz="4800"/>
          </a:p>
        </p:txBody>
      </p:sp>
      <p:pic>
        <p:nvPicPr>
          <p:cNvPr descr="Books on shelf with solid fill" id="176" name="Google Shape;176;p6"/>
          <p:cNvPicPr preferRelativeResize="0"/>
          <p:nvPr/>
        </p:nvPicPr>
        <p:blipFill rotWithShape="1">
          <a:blip r:embed="rId4">
            <a:alphaModFix/>
          </a:blip>
          <a:srcRect b="0" l="0" r="0" t="0"/>
          <a:stretch/>
        </p:blipFill>
        <p:spPr>
          <a:xfrm>
            <a:off x="593436" y="1713346"/>
            <a:ext cx="2600036" cy="2623127"/>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 name="Google Shape;182;p7"/>
          <p:cNvSpPr/>
          <p:nvPr/>
        </p:nvSpPr>
        <p:spPr>
          <a:xfrm flipH="1" rot="-5400000">
            <a:off x="2666617" y="-2666188"/>
            <a:ext cx="6858000" cy="12191233"/>
          </a:xfrm>
          <a:prstGeom prst="rect">
            <a:avLst/>
          </a:prstGeom>
          <a:gradFill>
            <a:gsLst>
              <a:gs pos="0">
                <a:schemeClr val="accent1"/>
              </a:gs>
              <a:gs pos="8000">
                <a:schemeClr val="accent1"/>
              </a:gs>
              <a:gs pos="100000">
                <a:srgbClr val="0A3041"/>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7"/>
          <p:cNvSpPr/>
          <p:nvPr/>
        </p:nvSpPr>
        <p:spPr>
          <a:xfrm flipH="1" rot="10800000">
            <a:off x="-2311" y="0"/>
            <a:ext cx="9070846" cy="6857572"/>
          </a:xfrm>
          <a:prstGeom prst="rect">
            <a:avLst/>
          </a:prstGeom>
          <a:gradFill>
            <a:gsLst>
              <a:gs pos="0">
                <a:srgbClr val="000000">
                  <a:alpha val="51764"/>
                </a:srgbClr>
              </a:gs>
              <a:gs pos="8000">
                <a:srgbClr val="000000">
                  <a:alpha val="51764"/>
                </a:srgbClr>
              </a:gs>
              <a:gs pos="100000">
                <a:schemeClr val="accent1"/>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7"/>
          <p:cNvSpPr/>
          <p:nvPr/>
        </p:nvSpPr>
        <p:spPr>
          <a:xfrm flipH="1" rot="-5400000">
            <a:off x="3649491" y="-1685840"/>
            <a:ext cx="4894564" cy="12193546"/>
          </a:xfrm>
          <a:prstGeom prst="rect">
            <a:avLst/>
          </a:prstGeom>
          <a:gradFill>
            <a:gsLst>
              <a:gs pos="0">
                <a:srgbClr val="D86CCC">
                  <a:alpha val="0"/>
                </a:srgbClr>
              </a:gs>
              <a:gs pos="100000">
                <a:srgbClr val="000000">
                  <a:alpha val="45882"/>
                </a:srgbClr>
              </a:gs>
            </a:gsLst>
            <a:lin ang="1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computer screen" id="185" name="Google Shape;185;p7"/>
          <p:cNvPicPr preferRelativeResize="0"/>
          <p:nvPr>
            <p:ph idx="1" type="body"/>
          </p:nvPr>
        </p:nvPicPr>
        <p:blipFill rotWithShape="1">
          <a:blip r:embed="rId3">
            <a:alphaModFix/>
          </a:blip>
          <a:srcRect b="0" l="0" r="0" t="0"/>
          <a:stretch/>
        </p:blipFill>
        <p:spPr>
          <a:xfrm>
            <a:off x="741405" y="457200"/>
            <a:ext cx="10709189" cy="5943600"/>
          </a:xfrm>
          <a:prstGeom prst="rect">
            <a:avLst/>
          </a:prstGeom>
          <a:noFill/>
          <a:ln>
            <a:noFill/>
          </a:ln>
        </p:spPr>
      </p:pic>
    </p:spTree>
  </p:cSld>
  <p:clrMapOvr>
    <a:masterClrMapping/>
  </p:clrMapOvr>
  <mc:AlternateContent>
    <mc:Choice Requires="p14">
      <p:transition spd="slow">
        <p14:flip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g2ea632ac8cc_0_1"/>
          <p:cNvSpPr txBox="1"/>
          <p:nvPr>
            <p:ph type="title"/>
          </p:nvPr>
        </p:nvSpPr>
        <p:spPr>
          <a:xfrm>
            <a:off x="909500" y="636025"/>
            <a:ext cx="10515600" cy="938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lt1"/>
                </a:solidFill>
              </a:rPr>
              <a:t>RECOMMENDATIONS</a:t>
            </a:r>
            <a:endParaRPr>
              <a:solidFill>
                <a:schemeClr val="lt1"/>
              </a:solidFill>
            </a:endParaRPr>
          </a:p>
        </p:txBody>
      </p:sp>
      <p:sp>
        <p:nvSpPr>
          <p:cNvPr id="191" name="Google Shape;191;g2ea632ac8cc_0_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GB">
                <a:solidFill>
                  <a:schemeClr val="lt1"/>
                </a:solidFill>
              </a:rPr>
              <a:t>These are some recommendations for content creators and stakeholders to enhance YouTube song video performance.</a:t>
            </a:r>
            <a:endParaRPr>
              <a:solidFill>
                <a:schemeClr val="lt1"/>
              </a:solidFill>
            </a:endParaRPr>
          </a:p>
          <a:p>
            <a:pPr indent="-342900" lvl="0" marL="457200" rtl="0" algn="l">
              <a:spcBef>
                <a:spcPts val="1000"/>
              </a:spcBef>
              <a:spcAft>
                <a:spcPts val="0"/>
              </a:spcAft>
              <a:buClr>
                <a:schemeClr val="lt1"/>
              </a:buClr>
              <a:buSzPts val="1800"/>
              <a:buAutoNum type="arabicPeriod"/>
            </a:pPr>
            <a:r>
              <a:rPr lang="en-GB">
                <a:solidFill>
                  <a:schemeClr val="lt1"/>
                </a:solidFill>
              </a:rPr>
              <a:t>Use reels for short songs to popularize them.</a:t>
            </a:r>
            <a:endParaRPr>
              <a:solidFill>
                <a:schemeClr val="lt1"/>
              </a:solidFill>
            </a:endParaRPr>
          </a:p>
          <a:p>
            <a:pPr indent="-342900" lvl="0" marL="457200" rtl="0" algn="l">
              <a:spcBef>
                <a:spcPts val="0"/>
              </a:spcBef>
              <a:spcAft>
                <a:spcPts val="0"/>
              </a:spcAft>
              <a:buClr>
                <a:schemeClr val="lt1"/>
              </a:buClr>
              <a:buSzPts val="1800"/>
              <a:buAutoNum type="arabicPeriod"/>
            </a:pPr>
            <a:r>
              <a:rPr lang="en-GB">
                <a:solidFill>
                  <a:schemeClr val="lt1"/>
                </a:solidFill>
              </a:rPr>
              <a:t>Put videos from songs on reels.</a:t>
            </a:r>
            <a:endParaRPr>
              <a:solidFill>
                <a:schemeClr val="lt1"/>
              </a:solidFill>
            </a:endParaRPr>
          </a:p>
          <a:p>
            <a:pPr indent="-342900" lvl="0" marL="457200" rtl="0" algn="l">
              <a:spcBef>
                <a:spcPts val="0"/>
              </a:spcBef>
              <a:spcAft>
                <a:spcPts val="0"/>
              </a:spcAft>
              <a:buClr>
                <a:schemeClr val="lt1"/>
              </a:buClr>
              <a:buSzPts val="1800"/>
              <a:buAutoNum type="arabicPeriod"/>
            </a:pPr>
            <a:r>
              <a:rPr lang="en-GB">
                <a:solidFill>
                  <a:schemeClr val="lt1"/>
                </a:solidFill>
              </a:rPr>
              <a:t>Collaborate with movie stars or influencers to make reels and popularise them on YouTube and Instagram for more views.</a:t>
            </a:r>
            <a:endParaRPr>
              <a:solidFill>
                <a:schemeClr val="lt1"/>
              </a:solidFill>
            </a:endParaRPr>
          </a:p>
          <a:p>
            <a:pPr indent="-342900" lvl="0" marL="457200" rtl="0" algn="l">
              <a:spcBef>
                <a:spcPts val="0"/>
              </a:spcBef>
              <a:spcAft>
                <a:spcPts val="0"/>
              </a:spcAft>
              <a:buClr>
                <a:schemeClr val="lt1"/>
              </a:buClr>
              <a:buSzPts val="1800"/>
              <a:buAutoNum type="arabicPeriod"/>
            </a:pPr>
            <a:r>
              <a:rPr lang="en-GB">
                <a:solidFill>
                  <a:schemeClr val="lt1"/>
                </a:solidFill>
              </a:rPr>
              <a:t>Put less ads on the videos so that people can watch them for longer duration.</a:t>
            </a:r>
            <a:endParaRPr>
              <a:solidFill>
                <a:schemeClr val="lt1"/>
              </a:solidFill>
            </a:endParaRPr>
          </a:p>
          <a:p>
            <a:pPr indent="-342900" lvl="0" marL="457200" rtl="0" algn="l">
              <a:spcBef>
                <a:spcPts val="0"/>
              </a:spcBef>
              <a:spcAft>
                <a:spcPts val="0"/>
              </a:spcAft>
              <a:buClr>
                <a:schemeClr val="lt1"/>
              </a:buClr>
              <a:buSzPts val="1800"/>
              <a:buAutoNum type="arabicPeriod"/>
            </a:pPr>
            <a:r>
              <a:rPr lang="en-GB">
                <a:solidFill>
                  <a:schemeClr val="lt1"/>
                </a:solidFill>
              </a:rPr>
              <a:t>Make options of video quality other than hd to enable less usage for data.</a:t>
            </a:r>
            <a:endParaRPr>
              <a:solidFill>
                <a:schemeClr val="lt1"/>
              </a:solidFil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 name="Google Shape;197;p8"/>
          <p:cNvSpPr txBox="1"/>
          <p:nvPr>
            <p:ph type="title"/>
          </p:nvPr>
        </p:nvSpPr>
        <p:spPr>
          <a:xfrm>
            <a:off x="328353" y="325369"/>
            <a:ext cx="5095965" cy="19568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GB" sz="5400"/>
              <a:t>CONCLUSION</a:t>
            </a:r>
            <a:endParaRPr/>
          </a:p>
        </p:txBody>
      </p:sp>
      <p:sp>
        <p:nvSpPr>
          <p:cNvPr id="198" name="Google Shape;198;p8"/>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8"/>
          <p:cNvSpPr txBox="1"/>
          <p:nvPr>
            <p:ph idx="1" type="body"/>
          </p:nvPr>
        </p:nvSpPr>
        <p:spPr>
          <a:xfrm>
            <a:off x="189807" y="2907535"/>
            <a:ext cx="5409678" cy="381712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None/>
            </a:pPr>
            <a:r>
              <a:rPr b="1" i="1" lang="en-GB">
                <a:latin typeface="Book Antiqua"/>
                <a:ea typeface="Book Antiqua"/>
                <a:cs typeface="Book Antiqua"/>
                <a:sym typeface="Book Antiqua"/>
              </a:rPr>
              <a:t>   This project has provided with hands-on experience in leveraging Power BI for meaningful analysis in the dynamic domain of YouTube songs, contributing insights to optimize content strategy and engagement.</a:t>
            </a:r>
            <a:endParaRPr b="1" i="1" sz="3600">
              <a:latin typeface="Book Antiqua"/>
              <a:ea typeface="Book Antiqua"/>
              <a:cs typeface="Book Antiqua"/>
              <a:sym typeface="Book Antiqua"/>
            </a:endParaRPr>
          </a:p>
        </p:txBody>
      </p:sp>
      <p:pic>
        <p:nvPicPr>
          <p:cNvPr descr="Close-up of treble cleff on music sheet" id="200" name="Google Shape;200;p8"/>
          <p:cNvPicPr preferRelativeResize="0"/>
          <p:nvPr/>
        </p:nvPicPr>
        <p:blipFill rotWithShape="1">
          <a:blip r:embed="rId3">
            <a:alphaModFix/>
          </a:blip>
          <a:srcRect b="0" l="12386" r="12386" t="0"/>
          <a:stretch/>
        </p:blipFill>
        <p:spPr>
          <a:xfrm>
            <a:off x="5761975" y="10"/>
            <a:ext cx="6878775"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2024-06-30T10:39:46Z</dcterms:created>
</cp:coreProperties>
</file>